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76" r:id="rId4"/>
    <p:sldId id="259" r:id="rId5"/>
    <p:sldId id="292" r:id="rId6"/>
    <p:sldId id="263" r:id="rId7"/>
    <p:sldId id="268" r:id="rId8"/>
    <p:sldId id="269" r:id="rId9"/>
    <p:sldId id="270" r:id="rId10"/>
    <p:sldId id="294" r:id="rId11"/>
    <p:sldId id="282" r:id="rId12"/>
    <p:sldId id="293" r:id="rId13"/>
    <p:sldId id="258" r:id="rId14"/>
    <p:sldId id="281" r:id="rId15"/>
    <p:sldId id="280" r:id="rId16"/>
    <p:sldId id="261" r:id="rId17"/>
    <p:sldId id="288" r:id="rId18"/>
    <p:sldId id="284" r:id="rId19"/>
    <p:sldId id="286" r:id="rId20"/>
    <p:sldId id="287" r:id="rId21"/>
    <p:sldId id="290" r:id="rId22"/>
    <p:sldId id="291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26"/>
    <a:srgbClr val="02222E"/>
    <a:srgbClr val="F7F7F7"/>
    <a:srgbClr val="4F90A6"/>
    <a:srgbClr val="D6E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8"/>
  </p:normalViewPr>
  <p:slideViewPr>
    <p:cSldViewPr snapToGrid="0">
      <p:cViewPr>
        <p:scale>
          <a:sx n="105" d="100"/>
          <a:sy n="105" d="100"/>
        </p:scale>
        <p:origin x="672" y="44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FFF54-9F23-8F45-8966-084C381F78F5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46838-3DB2-2749-8A4E-C63F1E65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8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2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1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4005-64D6-B943-A245-567AE1EAC3BF}" type="datetime1">
              <a:rPr lang="en-CA" smtClean="0"/>
              <a:t>2024-04-04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3A785-6FE8-7349-8FEA-1F6B8F4D900A}" type="datetime1">
              <a:rPr lang="en-CA" smtClean="0"/>
              <a:t>2024-04-04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4216A-511C-514B-A941-F36B830F3AF2}" type="datetime1">
              <a:rPr lang="en-CA" smtClean="0"/>
              <a:t>2024-04-04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0A5-8CF2-8B4E-AF54-D48B79653D76}" type="datetime1">
              <a:rPr lang="en-CA" smtClean="0"/>
              <a:t>2024-04-04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55A1C-4763-B843-A8CE-D4A389C24F99}" type="datetime1">
              <a:rPr lang="en-CA" smtClean="0"/>
              <a:t>2024-04-04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C498D-665E-4A41-9D35-60D0EFBCB13D}" type="datetime1">
              <a:rPr lang="en-CA" smtClean="0"/>
              <a:t>2024-04-04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3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3921-2935-4344-A785-81469387A82C}" type="datetime1">
              <a:rPr lang="en-CA" smtClean="0"/>
              <a:t>2024-04-04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5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E355-DAFB-B447-B1F2-7E0BEB8DAD1B}" type="datetime1">
              <a:rPr lang="en-CA" smtClean="0"/>
              <a:t>2024-04-04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2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46B4-969E-E348-A206-98D4BED1A4D8}" type="datetime1">
              <a:rPr lang="en-CA" smtClean="0"/>
              <a:t>2024-04-04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7C25-AAB0-974B-B63C-302489CAD230}" type="datetime1">
              <a:rPr lang="en-CA" smtClean="0"/>
              <a:t>2024-04-04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2A018-F3CE-E24E-A6C6-2384967E9F61}" type="datetime1">
              <a:rPr lang="en-CA" smtClean="0"/>
              <a:t>2024-04-04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2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22D64-0BAE-6C49-9D3B-793B8C3A76C0}" type="datetime1">
              <a:rPr lang="en-CA" smtClean="0"/>
              <a:t>2024-04-04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in a dark blue background&#10;&#10;Description automatically generated">
            <a:extLst>
              <a:ext uri="{FF2B5EF4-FFF2-40B4-BE49-F238E27FC236}">
                <a16:creationId xmlns:a16="http://schemas.microsoft.com/office/drawing/2014/main" id="{E3989E79-BEAD-6111-3011-53555CB3B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 t="35799" r="16062" b="23917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3DFBC2-3C8C-E784-D414-A6A413588665}"/>
              </a:ext>
            </a:extLst>
          </p:cNvPr>
          <p:cNvSpPr/>
          <p:nvPr/>
        </p:nvSpPr>
        <p:spPr>
          <a:xfrm>
            <a:off x="1665514" y="1445819"/>
            <a:ext cx="8860972" cy="3966359"/>
          </a:xfrm>
          <a:prstGeom prst="rect">
            <a:avLst/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Photosynthetic Adaptations of Polar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P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hytoplankton to Extreme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ow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ight</a:t>
            </a:r>
          </a:p>
          <a:p>
            <a:pPr algn="ctr"/>
            <a:endParaRPr lang="en-CA" sz="28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CA" sz="28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Natasha Madeleine Ryan </a:t>
            </a:r>
          </a:p>
          <a:p>
            <a:pPr algn="ctr"/>
            <a:r>
              <a:rPr lang="en-CA" sz="20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Supervised By Dr. Douglas A. Campbell</a:t>
            </a:r>
            <a:endParaRPr lang="en-CA" sz="20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770D68-C5BE-7458-92E9-CFBA4D0CA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72" y="62386"/>
            <a:ext cx="2253813" cy="6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1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F30AB-56A4-D63A-B6D0-91980F7C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F70FB-FF02-0B9E-4780-EDD153E6EABC}"/>
              </a:ext>
            </a:extLst>
          </p:cNvPr>
          <p:cNvSpPr txBox="1"/>
          <p:nvPr/>
        </p:nvSpPr>
        <p:spPr>
          <a:xfrm>
            <a:off x="0" y="6396335"/>
            <a:ext cx="327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 </a:t>
            </a:r>
          </a:p>
        </p:txBody>
      </p:sp>
    </p:spTree>
    <p:extLst>
      <p:ext uri="{BB962C8B-B14F-4D97-AF65-F5344CB8AC3E}">
        <p14:creationId xmlns:p14="http://schemas.microsoft.com/office/powerpoint/2010/main" val="364174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c 51">
            <a:extLst>
              <a:ext uri="{FF2B5EF4-FFF2-40B4-BE49-F238E27FC236}">
                <a16:creationId xmlns:a16="http://schemas.microsoft.com/office/drawing/2014/main" id="{EFC319A8-CF36-6080-424C-91D16460DF76}"/>
              </a:ext>
            </a:extLst>
          </p:cNvPr>
          <p:cNvSpPr/>
          <p:nvPr/>
        </p:nvSpPr>
        <p:spPr>
          <a:xfrm>
            <a:off x="2828362" y="3847827"/>
            <a:ext cx="6290457" cy="3010173"/>
          </a:xfrm>
          <a:prstGeom prst="arc">
            <a:avLst>
              <a:gd name="adj1" fmla="val 16146850"/>
              <a:gd name="adj2" fmla="val 20678192"/>
            </a:avLst>
          </a:prstGeom>
          <a:ln w="25400" cap="rnd">
            <a:solidFill>
              <a:schemeClr val="tx1"/>
            </a:solidFill>
            <a:prstDash val="sysDot"/>
            <a:round/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53" name="Text Box 23">
            <a:extLst>
              <a:ext uri="{FF2B5EF4-FFF2-40B4-BE49-F238E27FC236}">
                <a16:creationId xmlns:a16="http://schemas.microsoft.com/office/drawing/2014/main" id="{5596E31B-42E6-A459-60CD-4000DB504123}"/>
              </a:ext>
            </a:extLst>
          </p:cNvPr>
          <p:cNvSpPr txBox="1">
            <a:spLocks/>
          </p:cNvSpPr>
          <p:nvPr/>
        </p:nvSpPr>
        <p:spPr>
          <a:xfrm>
            <a:off x="2624338" y="4729714"/>
            <a:ext cx="1415629" cy="141885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1" vert="horz" wrap="square" lIns="91440" tIns="45720" rIns="91440" bIns="45720" numCol="1" spcCol="0" rtlCol="0" fromWordArt="0" anchor="t" anchorCtr="0" forceAA="0" compatLnSpc="1">
            <a:prstTxWarp prst="textArchDown">
              <a:avLst>
                <a:gd name="adj" fmla="val 162071"/>
              </a:avLst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Photosystem II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E0B0BE7-9364-182B-FF1D-0A10E07DD154}"/>
              </a:ext>
            </a:extLst>
          </p:cNvPr>
          <p:cNvSpPr>
            <a:spLocks/>
          </p:cNvSpPr>
          <p:nvPr/>
        </p:nvSpPr>
        <p:spPr>
          <a:xfrm>
            <a:off x="2841747" y="4914252"/>
            <a:ext cx="986400" cy="9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CA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680</a:t>
            </a:r>
            <a:endParaRPr lang="en-CA" sz="105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42D47A-A103-7ADC-0986-47DE3DFFEC4F}"/>
              </a:ext>
            </a:extLst>
          </p:cNvPr>
          <p:cNvCxnSpPr>
            <a:cxnSpLocks/>
          </p:cNvCxnSpPr>
          <p:nvPr/>
        </p:nvCxnSpPr>
        <p:spPr>
          <a:xfrm>
            <a:off x="3331563" y="2487500"/>
            <a:ext cx="0" cy="2203070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55A32E8-9BBC-C04F-FA9D-F2A82612AF5D}"/>
              </a:ext>
            </a:extLst>
          </p:cNvPr>
          <p:cNvSpPr>
            <a:spLocks/>
          </p:cNvSpPr>
          <p:nvPr/>
        </p:nvSpPr>
        <p:spPr>
          <a:xfrm>
            <a:off x="2872287" y="1382379"/>
            <a:ext cx="986400" cy="9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CA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680</a:t>
            </a:r>
            <a:r>
              <a:rPr lang="en-CA" kern="100" baseline="30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</a:t>
            </a:r>
            <a:endParaRPr lang="en-CA" sz="105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96B10D6-CF17-114F-8B21-8CCFCE273265}"/>
              </a:ext>
            </a:extLst>
          </p:cNvPr>
          <p:cNvCxnSpPr/>
          <p:nvPr/>
        </p:nvCxnSpPr>
        <p:spPr>
          <a:xfrm flipV="1">
            <a:off x="2608140" y="2560740"/>
            <a:ext cx="489043" cy="216941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 Box 4">
            <a:extLst>
              <a:ext uri="{FF2B5EF4-FFF2-40B4-BE49-F238E27FC236}">
                <a16:creationId xmlns:a16="http://schemas.microsoft.com/office/drawing/2014/main" id="{579B6FA3-5EE8-31D5-712C-5374C4D4184B}"/>
              </a:ext>
            </a:extLst>
          </p:cNvPr>
          <p:cNvSpPr txBox="1"/>
          <p:nvPr/>
        </p:nvSpPr>
        <p:spPr>
          <a:xfrm>
            <a:off x="1772473" y="2686565"/>
            <a:ext cx="835668" cy="3997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ChlF</a:t>
            </a:r>
          </a:p>
        </p:txBody>
      </p: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DF182655-9ECC-0499-EF8F-1D574D65D804}"/>
              </a:ext>
            </a:extLst>
          </p:cNvPr>
          <p:cNvSpPr/>
          <p:nvPr/>
        </p:nvSpPr>
        <p:spPr>
          <a:xfrm rot="20862577">
            <a:off x="1541435" y="4345231"/>
            <a:ext cx="993935" cy="841425"/>
          </a:xfrm>
          <a:prstGeom prst="lightningBolt">
            <a:avLst/>
          </a:prstGeom>
          <a:solidFill>
            <a:srgbClr val="013D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0" name="Lightning Bolt 59">
            <a:extLst>
              <a:ext uri="{FF2B5EF4-FFF2-40B4-BE49-F238E27FC236}">
                <a16:creationId xmlns:a16="http://schemas.microsoft.com/office/drawing/2014/main" id="{6225B909-A259-5BC9-23BE-B9ECC066B1EC}"/>
              </a:ext>
            </a:extLst>
          </p:cNvPr>
          <p:cNvSpPr/>
          <p:nvPr/>
        </p:nvSpPr>
        <p:spPr>
          <a:xfrm rot="19178002">
            <a:off x="1298266" y="4837518"/>
            <a:ext cx="993935" cy="841425"/>
          </a:xfrm>
          <a:prstGeom prst="lightningBolt">
            <a:avLst/>
          </a:prstGeom>
          <a:solidFill>
            <a:srgbClr val="385D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1" name="Lightning Bolt 60">
            <a:extLst>
              <a:ext uri="{FF2B5EF4-FFF2-40B4-BE49-F238E27FC236}">
                <a16:creationId xmlns:a16="http://schemas.microsoft.com/office/drawing/2014/main" id="{D7D5340E-7779-6590-549D-2CB0EA0026CC}"/>
              </a:ext>
            </a:extLst>
          </p:cNvPr>
          <p:cNvSpPr/>
          <p:nvPr/>
        </p:nvSpPr>
        <p:spPr>
          <a:xfrm rot="17759586">
            <a:off x="1419934" y="5174764"/>
            <a:ext cx="763074" cy="1095990"/>
          </a:xfrm>
          <a:prstGeom prst="lightningBolt">
            <a:avLst/>
          </a:prstGeom>
          <a:solidFill>
            <a:srgbClr val="3197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2" name="Lightning Bolt 61">
            <a:extLst>
              <a:ext uri="{FF2B5EF4-FFF2-40B4-BE49-F238E27FC236}">
                <a16:creationId xmlns:a16="http://schemas.microsoft.com/office/drawing/2014/main" id="{F44ABE75-F6B7-EB78-CD8B-F5EAC4D0291F}"/>
              </a:ext>
            </a:extLst>
          </p:cNvPr>
          <p:cNvSpPr/>
          <p:nvPr/>
        </p:nvSpPr>
        <p:spPr>
          <a:xfrm rot="16200000">
            <a:off x="1677671" y="5631278"/>
            <a:ext cx="763074" cy="1095990"/>
          </a:xfrm>
          <a:prstGeom prst="lightningBolt">
            <a:avLst/>
          </a:prstGeom>
          <a:solidFill>
            <a:srgbClr val="9FD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3" name="Text Box 4">
            <a:extLst>
              <a:ext uri="{FF2B5EF4-FFF2-40B4-BE49-F238E27FC236}">
                <a16:creationId xmlns:a16="http://schemas.microsoft.com/office/drawing/2014/main" id="{03942533-0FAC-5ADF-1ED6-5AF187D1F6D2}"/>
              </a:ext>
            </a:extLst>
          </p:cNvPr>
          <p:cNvSpPr txBox="1"/>
          <p:nvPr/>
        </p:nvSpPr>
        <p:spPr>
          <a:xfrm>
            <a:off x="1638498" y="4382803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endParaRPr lang="en-CA" sz="105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3717A59A-518F-A03A-9767-ED95E2B2CA45}"/>
              </a:ext>
            </a:extLst>
          </p:cNvPr>
          <p:cNvSpPr txBox="1"/>
          <p:nvPr/>
        </p:nvSpPr>
        <p:spPr>
          <a:xfrm>
            <a:off x="1316810" y="4999720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endParaRPr lang="en-CA" sz="105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Text Box 4">
            <a:extLst>
              <a:ext uri="{FF2B5EF4-FFF2-40B4-BE49-F238E27FC236}">
                <a16:creationId xmlns:a16="http://schemas.microsoft.com/office/drawing/2014/main" id="{805CC1E6-F8FE-A781-2A45-818452C415CA}"/>
              </a:ext>
            </a:extLst>
          </p:cNvPr>
          <p:cNvSpPr txBox="1"/>
          <p:nvPr/>
        </p:nvSpPr>
        <p:spPr>
          <a:xfrm>
            <a:off x="1270765" y="5523445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>
                  <a:glow rad="101600">
                    <a:srgbClr val="3197A7">
                      <a:alpha val="40000"/>
                    </a:srgbClr>
                  </a:glow>
                </a:effectLst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endParaRPr lang="en-CA" sz="1050" kern="100" dirty="0">
              <a:solidFill>
                <a:schemeClr val="bg1"/>
              </a:solidFill>
              <a:effectLst>
                <a:glow rad="101600">
                  <a:srgbClr val="3197A7">
                    <a:alpha val="40000"/>
                  </a:srgbClr>
                </a:glow>
              </a:effectLst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CC832BC4-DA1A-3526-7E85-E92D78F16097}"/>
              </a:ext>
            </a:extLst>
          </p:cNvPr>
          <p:cNvSpPr txBox="1"/>
          <p:nvPr/>
        </p:nvSpPr>
        <p:spPr>
          <a:xfrm>
            <a:off x="1563142" y="6137544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>
                  <a:glow rad="101600">
                    <a:srgbClr val="9FD4C1">
                      <a:alpha val="60000"/>
                    </a:srgbClr>
                  </a:glow>
                </a:effectLst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endParaRPr lang="en-CA" sz="1050" kern="100" dirty="0">
              <a:solidFill>
                <a:schemeClr val="bg1"/>
              </a:solidFill>
              <a:effectLst>
                <a:glow rad="101600">
                  <a:srgbClr val="9FD4C1">
                    <a:alpha val="60000"/>
                  </a:srgbClr>
                </a:glow>
              </a:effectLst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Text Box 4">
            <a:extLst>
              <a:ext uri="{FF2B5EF4-FFF2-40B4-BE49-F238E27FC236}">
                <a16:creationId xmlns:a16="http://schemas.microsoft.com/office/drawing/2014/main" id="{AF4B2A1E-8874-AB6A-26F8-C14B60C26303}"/>
              </a:ext>
            </a:extLst>
          </p:cNvPr>
          <p:cNvSpPr txBox="1"/>
          <p:nvPr/>
        </p:nvSpPr>
        <p:spPr>
          <a:xfrm>
            <a:off x="6315882" y="2343272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</a:t>
            </a:r>
            <a:r>
              <a:rPr lang="en-CA" sz="1600" kern="100" baseline="-250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 Box 4">
            <a:extLst>
              <a:ext uri="{FF2B5EF4-FFF2-40B4-BE49-F238E27FC236}">
                <a16:creationId xmlns:a16="http://schemas.microsoft.com/office/drawing/2014/main" id="{ABAD97FC-D0D9-C94C-EE5E-B19A4515FB91}"/>
              </a:ext>
            </a:extLst>
          </p:cNvPr>
          <p:cNvSpPr txBox="1"/>
          <p:nvPr/>
        </p:nvSpPr>
        <p:spPr>
          <a:xfrm>
            <a:off x="7925309" y="2649230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</a:t>
            </a:r>
            <a:r>
              <a:rPr lang="en-CA" sz="1600" kern="100" baseline="-250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20D5C87-1DDF-9CC3-6E6C-59C2A994F715}"/>
              </a:ext>
            </a:extLst>
          </p:cNvPr>
          <p:cNvCxnSpPr>
            <a:cxnSpLocks/>
          </p:cNvCxnSpPr>
          <p:nvPr/>
        </p:nvCxnSpPr>
        <p:spPr>
          <a:xfrm>
            <a:off x="6952617" y="2598343"/>
            <a:ext cx="994663" cy="208264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01E76F5-77E5-B053-D013-E9E922E74C12}"/>
              </a:ext>
            </a:extLst>
          </p:cNvPr>
          <p:cNvCxnSpPr>
            <a:cxnSpLocks/>
          </p:cNvCxnSpPr>
          <p:nvPr/>
        </p:nvCxnSpPr>
        <p:spPr>
          <a:xfrm>
            <a:off x="5362663" y="2264647"/>
            <a:ext cx="994663" cy="208264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771C7F-93FF-E296-5C32-A6D5EB674D72}"/>
              </a:ext>
            </a:extLst>
          </p:cNvPr>
          <p:cNvCxnSpPr>
            <a:cxnSpLocks/>
          </p:cNvCxnSpPr>
          <p:nvPr/>
        </p:nvCxnSpPr>
        <p:spPr>
          <a:xfrm>
            <a:off x="4097269" y="2008656"/>
            <a:ext cx="590347" cy="117149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 Box 4">
            <a:extLst>
              <a:ext uri="{FF2B5EF4-FFF2-40B4-BE49-F238E27FC236}">
                <a16:creationId xmlns:a16="http://schemas.microsoft.com/office/drawing/2014/main" id="{9FA0030B-9EB3-DAB6-F305-68040587363D}"/>
              </a:ext>
            </a:extLst>
          </p:cNvPr>
          <p:cNvSpPr txBox="1"/>
          <p:nvPr/>
        </p:nvSpPr>
        <p:spPr>
          <a:xfrm>
            <a:off x="4687617" y="2008656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Phe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Text Box 4">
            <a:extLst>
              <a:ext uri="{FF2B5EF4-FFF2-40B4-BE49-F238E27FC236}">
                <a16:creationId xmlns:a16="http://schemas.microsoft.com/office/drawing/2014/main" id="{98D65FD1-251D-9821-4ECC-35421FCBDC9A}"/>
              </a:ext>
            </a:extLst>
          </p:cNvPr>
          <p:cNvSpPr txBox="1"/>
          <p:nvPr/>
        </p:nvSpPr>
        <p:spPr>
          <a:xfrm>
            <a:off x="5362663" y="3687290"/>
            <a:ext cx="69249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en-CA" sz="1600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7E4538D-7938-E38D-B4A0-371F461CE86A}"/>
              </a:ext>
            </a:extLst>
          </p:cNvPr>
          <p:cNvSpPr/>
          <p:nvPr/>
        </p:nvSpPr>
        <p:spPr>
          <a:xfrm>
            <a:off x="3567100" y="746549"/>
            <a:ext cx="3804633" cy="3115825"/>
          </a:xfrm>
          <a:prstGeom prst="arc">
            <a:avLst>
              <a:gd name="adj1" fmla="val 5385885"/>
              <a:gd name="adj2" fmla="val 10600046"/>
            </a:avLst>
          </a:prstGeom>
          <a:ln w="25400" cap="rnd">
            <a:solidFill>
              <a:schemeClr val="tx1"/>
            </a:solidFill>
            <a:prstDash val="sysDot"/>
            <a:round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C358AFE-5242-9052-9CB3-ECBF9D37BEF9}"/>
              </a:ext>
            </a:extLst>
          </p:cNvPr>
          <p:cNvGrpSpPr/>
          <p:nvPr/>
        </p:nvGrpSpPr>
        <p:grpSpPr>
          <a:xfrm>
            <a:off x="8142564" y="1359349"/>
            <a:ext cx="1943106" cy="271900"/>
            <a:chOff x="6477000" y="1210567"/>
            <a:chExt cx="1637450" cy="298450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2D4D1C6-DDAB-5E3D-1D8C-166F16B4F3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8925" y="1363216"/>
              <a:ext cx="640866" cy="0"/>
            </a:xfrm>
            <a:prstGeom prst="straightConnector1">
              <a:avLst/>
            </a:prstGeom>
            <a:ln w="25400" cap="rnd" cmpd="sng">
              <a:solidFill>
                <a:schemeClr val="tx1"/>
              </a:solidFill>
              <a:prstDash val="sysDot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D7F2BE-A9CE-AE45-540F-FF0118EF5758}"/>
                </a:ext>
              </a:extLst>
            </p:cNvPr>
            <p:cNvSpPr/>
            <p:nvPr/>
          </p:nvSpPr>
          <p:spPr>
            <a:xfrm>
              <a:off x="6477000" y="1210567"/>
              <a:ext cx="1637450" cy="29845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101" name="Text Box 3">
              <a:extLst>
                <a:ext uri="{FF2B5EF4-FFF2-40B4-BE49-F238E27FC236}">
                  <a16:creationId xmlns:a16="http://schemas.microsoft.com/office/drawing/2014/main" id="{923EE640-D182-1710-FDCD-88B2E16BAE02}"/>
                </a:ext>
              </a:extLst>
            </p:cNvPr>
            <p:cNvSpPr txBox="1"/>
            <p:nvPr/>
          </p:nvSpPr>
          <p:spPr>
            <a:xfrm>
              <a:off x="7229791" y="1217416"/>
              <a:ext cx="884659" cy="291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200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Path of e</a:t>
              </a:r>
              <a:r>
                <a:rPr lang="en-CA" sz="1200" kern="100" baseline="300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2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FF9A93A-E897-C773-37BC-F97BE7E28EF9}"/>
              </a:ext>
            </a:extLst>
          </p:cNvPr>
          <p:cNvGrpSpPr>
            <a:grpSpLocks noChangeAspect="1"/>
          </p:cNvGrpSpPr>
          <p:nvPr/>
        </p:nvGrpSpPr>
        <p:grpSpPr>
          <a:xfrm>
            <a:off x="7529459" y="3273141"/>
            <a:ext cx="2998597" cy="2995628"/>
            <a:chOff x="5429142" y="3427861"/>
            <a:chExt cx="3012583" cy="30096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771A539-D41B-2FB1-EC40-ACB6D00C271A}"/>
                </a:ext>
              </a:extLst>
            </p:cNvPr>
            <p:cNvGrpSpPr/>
            <p:nvPr/>
          </p:nvGrpSpPr>
          <p:grpSpPr>
            <a:xfrm>
              <a:off x="5629815" y="3853914"/>
              <a:ext cx="2541078" cy="2340000"/>
              <a:chOff x="5629815" y="3853914"/>
              <a:chExt cx="2541078" cy="2340000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8642094-886B-3745-E188-F2EF58218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74450" y="3853914"/>
                <a:ext cx="2340000" cy="234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sz="105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Text Box 4">
                <a:extLst>
                  <a:ext uri="{FF2B5EF4-FFF2-40B4-BE49-F238E27FC236}">
                    <a16:creationId xmlns:a16="http://schemas.microsoft.com/office/drawing/2014/main" id="{DDD04529-76DF-1ED6-27A4-A39495F63B7E}"/>
                  </a:ext>
                </a:extLst>
              </p:cNvPr>
              <p:cNvSpPr txBox="1"/>
              <p:nvPr/>
            </p:nvSpPr>
            <p:spPr>
              <a:xfrm>
                <a:off x="6421300" y="4861671"/>
                <a:ext cx="1046300" cy="3244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sz="14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sz="14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Text Box 4">
                <a:extLst>
                  <a:ext uri="{FF2B5EF4-FFF2-40B4-BE49-F238E27FC236}">
                    <a16:creationId xmlns:a16="http://schemas.microsoft.com/office/drawing/2014/main" id="{E2C43FD8-B5FD-E860-6858-53AB65A23230}"/>
                  </a:ext>
                </a:extLst>
              </p:cNvPr>
              <p:cNvSpPr txBox="1"/>
              <p:nvPr/>
            </p:nvSpPr>
            <p:spPr>
              <a:xfrm>
                <a:off x="5897536" y="4578453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0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4">
                <a:extLst>
                  <a:ext uri="{FF2B5EF4-FFF2-40B4-BE49-F238E27FC236}">
                    <a16:creationId xmlns:a16="http://schemas.microsoft.com/office/drawing/2014/main" id="{136FC827-3C1F-EEFC-07AA-06BC14D8F479}"/>
                  </a:ext>
                </a:extLst>
              </p:cNvPr>
              <p:cNvSpPr txBox="1"/>
              <p:nvPr/>
            </p:nvSpPr>
            <p:spPr>
              <a:xfrm>
                <a:off x="6745003" y="3959598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Text Box 4">
                <a:extLst>
                  <a:ext uri="{FF2B5EF4-FFF2-40B4-BE49-F238E27FC236}">
                    <a16:creationId xmlns:a16="http://schemas.microsoft.com/office/drawing/2014/main" id="{C5C7770C-1C7A-4A8D-6EFE-6B3242403352}"/>
                  </a:ext>
                </a:extLst>
              </p:cNvPr>
              <p:cNvSpPr txBox="1"/>
              <p:nvPr/>
            </p:nvSpPr>
            <p:spPr>
              <a:xfrm>
                <a:off x="7590686" y="4579890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Text Box 4">
                <a:extLst>
                  <a:ext uri="{FF2B5EF4-FFF2-40B4-BE49-F238E27FC236}">
                    <a16:creationId xmlns:a16="http://schemas.microsoft.com/office/drawing/2014/main" id="{2C550FEC-F1F6-4101-7DAE-6B7C37BDB0C6}"/>
                  </a:ext>
                </a:extLst>
              </p:cNvPr>
              <p:cNvSpPr txBox="1"/>
              <p:nvPr/>
            </p:nvSpPr>
            <p:spPr>
              <a:xfrm>
                <a:off x="7285992" y="5559591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3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Text Box 4">
                <a:extLst>
                  <a:ext uri="{FF2B5EF4-FFF2-40B4-BE49-F238E27FC236}">
                    <a16:creationId xmlns:a16="http://schemas.microsoft.com/office/drawing/2014/main" id="{A9729029-FEDD-C005-FB7E-AF6FD63B4094}"/>
                  </a:ext>
                </a:extLst>
              </p:cNvPr>
              <p:cNvSpPr txBox="1"/>
              <p:nvPr/>
            </p:nvSpPr>
            <p:spPr>
              <a:xfrm>
                <a:off x="6233060" y="5556008"/>
                <a:ext cx="594260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6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B470593-C07D-9491-E20B-E304E15FE8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4961" y="4254254"/>
                <a:ext cx="501792" cy="364298"/>
              </a:xfrm>
              <a:prstGeom prst="line">
                <a:avLst/>
              </a:prstGeom>
              <a:ln w="22225" cap="rnd">
                <a:solidFill>
                  <a:srgbClr val="013D50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B7DEF16-3D39-88D1-63AB-1F1BF6CC7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2334" y="4251831"/>
                <a:ext cx="487666" cy="355039"/>
              </a:xfrm>
              <a:prstGeom prst="line">
                <a:avLst/>
              </a:prstGeom>
              <a:ln w="22225" cap="rnd">
                <a:solidFill>
                  <a:srgbClr val="385D9A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D5E5B97-AC8D-8292-0C58-0F679211E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60103" y="4982387"/>
                <a:ext cx="179150" cy="577204"/>
              </a:xfrm>
              <a:prstGeom prst="line">
                <a:avLst/>
              </a:prstGeom>
              <a:ln w="22225" cap="rnd">
                <a:solidFill>
                  <a:srgbClr val="3197A7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ADE0D00-000D-B974-591B-D327F24D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5102" y="4977271"/>
                <a:ext cx="189175" cy="580861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C226EBD-4110-D5B6-3CE0-A16B297E7F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9581" y="5777405"/>
                <a:ext cx="529239" cy="0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32F0BE4-7806-A94F-0F14-E14C7AF10F16}"/>
                  </a:ext>
                </a:extLst>
              </p:cNvPr>
              <p:cNvSpPr/>
              <p:nvPr/>
            </p:nvSpPr>
            <p:spPr>
              <a:xfrm rot="3229763">
                <a:off x="6026427" y="4077898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3" name="Text Box 4">
                <a:extLst>
                  <a:ext uri="{FF2B5EF4-FFF2-40B4-BE49-F238E27FC236}">
                    <a16:creationId xmlns:a16="http://schemas.microsoft.com/office/drawing/2014/main" id="{5036771B-D615-D29A-2F3B-E4FC359B8427}"/>
                  </a:ext>
                </a:extLst>
              </p:cNvPr>
              <p:cNvSpPr txBox="1"/>
              <p:nvPr/>
            </p:nvSpPr>
            <p:spPr>
              <a:xfrm>
                <a:off x="6332221" y="398800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79A87B0B-C89E-25FF-9DC2-43DA4B9CEC00}"/>
                  </a:ext>
                </a:extLst>
              </p:cNvPr>
              <p:cNvSpPr/>
              <p:nvPr/>
            </p:nvSpPr>
            <p:spPr>
              <a:xfrm rot="7576129">
                <a:off x="7202488" y="3963684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5" name="Arc 164">
                <a:extLst>
                  <a:ext uri="{FF2B5EF4-FFF2-40B4-BE49-F238E27FC236}">
                    <a16:creationId xmlns:a16="http://schemas.microsoft.com/office/drawing/2014/main" id="{93B50DE4-E35D-C03D-25F2-5DAB9DAEEEF6}"/>
                  </a:ext>
                </a:extLst>
              </p:cNvPr>
              <p:cNvSpPr/>
              <p:nvPr/>
            </p:nvSpPr>
            <p:spPr>
              <a:xfrm rot="11772163">
                <a:off x="7665301" y="503926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DF11CEBB-181F-DC08-9806-F59D18C187CA}"/>
                  </a:ext>
                </a:extLst>
              </p:cNvPr>
              <p:cNvSpPr/>
              <p:nvPr/>
            </p:nvSpPr>
            <p:spPr>
              <a:xfrm rot="20587475">
                <a:off x="5825936" y="5378960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7" name="Arc 166">
                <a:extLst>
                  <a:ext uri="{FF2B5EF4-FFF2-40B4-BE49-F238E27FC236}">
                    <a16:creationId xmlns:a16="http://schemas.microsoft.com/office/drawing/2014/main" id="{8646A5CA-068C-8D9A-3F32-B0F7BE9B9281}"/>
                  </a:ext>
                </a:extLst>
              </p:cNvPr>
              <p:cNvSpPr/>
              <p:nvPr/>
            </p:nvSpPr>
            <p:spPr>
              <a:xfrm rot="20587475">
                <a:off x="5748769" y="512801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8" name="Text Box 4">
                <a:extLst>
                  <a:ext uri="{FF2B5EF4-FFF2-40B4-BE49-F238E27FC236}">
                    <a16:creationId xmlns:a16="http://schemas.microsoft.com/office/drawing/2014/main" id="{F21EDAE7-1855-E39B-401A-B4692E983CC8}"/>
                  </a:ext>
                </a:extLst>
              </p:cNvPr>
              <p:cNvSpPr txBox="1"/>
              <p:nvPr/>
            </p:nvSpPr>
            <p:spPr>
              <a:xfrm>
                <a:off x="7455284" y="415531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Text Box 4">
                <a:extLst>
                  <a:ext uri="{FF2B5EF4-FFF2-40B4-BE49-F238E27FC236}">
                    <a16:creationId xmlns:a16="http://schemas.microsoft.com/office/drawing/2014/main" id="{50F8368E-F06A-E4CA-4675-5211820A25D9}"/>
                  </a:ext>
                </a:extLst>
              </p:cNvPr>
              <p:cNvSpPr txBox="1"/>
              <p:nvPr/>
            </p:nvSpPr>
            <p:spPr>
              <a:xfrm>
                <a:off x="7666113" y="5261852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Text Box 4">
                <a:extLst>
                  <a:ext uri="{FF2B5EF4-FFF2-40B4-BE49-F238E27FC236}">
                    <a16:creationId xmlns:a16="http://schemas.microsoft.com/office/drawing/2014/main" id="{7904E7CC-DFEF-1857-911A-DE9D7D956AED}"/>
                  </a:ext>
                </a:extLst>
              </p:cNvPr>
              <p:cNvSpPr txBox="1"/>
              <p:nvPr/>
            </p:nvSpPr>
            <p:spPr>
              <a:xfrm>
                <a:off x="5883368" y="517553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4">
                <a:extLst>
                  <a:ext uri="{FF2B5EF4-FFF2-40B4-BE49-F238E27FC236}">
                    <a16:creationId xmlns:a16="http://schemas.microsoft.com/office/drawing/2014/main" id="{423D7FF0-6128-4E55-9055-583002369163}"/>
                  </a:ext>
                </a:extLst>
              </p:cNvPr>
              <p:cNvSpPr txBox="1"/>
              <p:nvPr/>
            </p:nvSpPr>
            <p:spPr>
              <a:xfrm>
                <a:off x="5629815" y="4906592"/>
                <a:ext cx="583565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9" name="Text Box 23">
              <a:extLst>
                <a:ext uri="{FF2B5EF4-FFF2-40B4-BE49-F238E27FC236}">
                  <a16:creationId xmlns:a16="http://schemas.microsoft.com/office/drawing/2014/main" id="{B54CC695-3999-6ED2-EC34-922912B637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29142" y="3427861"/>
              <a:ext cx="3012583" cy="3009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1" vert="horz" wrap="square" lIns="91440" tIns="45720" rIns="91440" bIns="45720" numCol="1" spcCol="0" rtlCol="0" fromWordArt="0" anchor="t" anchorCtr="0" forceAA="0" compatLnSpc="1">
              <a:prstTxWarp prst="textArchDown">
                <a:avLst>
                  <a:gd name="adj" fmla="val 162071"/>
                </a:avLst>
              </a:prstTxWarp>
              <a:noAutofit/>
            </a:bodyPr>
            <a:lstStyle/>
            <a:p>
              <a:pPr algn="ctr"/>
              <a:r>
                <a:rPr lang="en-CA" sz="1400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Oxygen-evolving complex</a:t>
              </a:r>
              <a:endParaRPr lang="en-CA" sz="1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3" name="Title 1">
            <a:extLst>
              <a:ext uri="{FF2B5EF4-FFF2-40B4-BE49-F238E27FC236}">
                <a16:creationId xmlns:a16="http://schemas.microsoft.com/office/drawing/2014/main" id="{9F2C18CB-A2F7-0D4D-10EE-300C878197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46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S-State Cycle</a:t>
            </a:r>
          </a:p>
        </p:txBody>
      </p:sp>
      <p:sp>
        <p:nvSpPr>
          <p:cNvPr id="174" name="Slide Number Placeholder 173">
            <a:extLst>
              <a:ext uri="{FF2B5EF4-FFF2-40B4-BE49-F238E27FC236}">
                <a16:creationId xmlns:a16="http://schemas.microsoft.com/office/drawing/2014/main" id="{AE82BEEF-AA33-B54C-1F08-3E23A204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2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c 51">
            <a:extLst>
              <a:ext uri="{FF2B5EF4-FFF2-40B4-BE49-F238E27FC236}">
                <a16:creationId xmlns:a16="http://schemas.microsoft.com/office/drawing/2014/main" id="{EFC319A8-CF36-6080-424C-91D16460DF76}"/>
              </a:ext>
            </a:extLst>
          </p:cNvPr>
          <p:cNvSpPr/>
          <p:nvPr/>
        </p:nvSpPr>
        <p:spPr>
          <a:xfrm>
            <a:off x="2828362" y="3847827"/>
            <a:ext cx="6290457" cy="3010173"/>
          </a:xfrm>
          <a:prstGeom prst="arc">
            <a:avLst>
              <a:gd name="adj1" fmla="val 16146850"/>
              <a:gd name="adj2" fmla="val 20678192"/>
            </a:avLst>
          </a:prstGeom>
          <a:ln w="25400" cap="rnd">
            <a:solidFill>
              <a:schemeClr val="tx1"/>
            </a:solidFill>
            <a:prstDash val="sysDot"/>
            <a:round/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53" name="Text Box 23">
            <a:extLst>
              <a:ext uri="{FF2B5EF4-FFF2-40B4-BE49-F238E27FC236}">
                <a16:creationId xmlns:a16="http://schemas.microsoft.com/office/drawing/2014/main" id="{5596E31B-42E6-A459-60CD-4000DB504123}"/>
              </a:ext>
            </a:extLst>
          </p:cNvPr>
          <p:cNvSpPr txBox="1">
            <a:spLocks/>
          </p:cNvSpPr>
          <p:nvPr/>
        </p:nvSpPr>
        <p:spPr>
          <a:xfrm>
            <a:off x="2624338" y="4729714"/>
            <a:ext cx="1415629" cy="141885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1" vert="horz" wrap="square" lIns="91440" tIns="45720" rIns="91440" bIns="45720" numCol="1" spcCol="0" rtlCol="0" fromWordArt="0" anchor="t" anchorCtr="0" forceAA="0" compatLnSpc="1">
            <a:prstTxWarp prst="textArchDown">
              <a:avLst>
                <a:gd name="adj" fmla="val 162071"/>
              </a:avLst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Photosystem II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E0B0BE7-9364-182B-FF1D-0A10E07DD154}"/>
              </a:ext>
            </a:extLst>
          </p:cNvPr>
          <p:cNvSpPr>
            <a:spLocks/>
          </p:cNvSpPr>
          <p:nvPr/>
        </p:nvSpPr>
        <p:spPr>
          <a:xfrm>
            <a:off x="2841747" y="4914252"/>
            <a:ext cx="986400" cy="9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CA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680</a:t>
            </a:r>
            <a:endParaRPr lang="en-CA" sz="105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42D47A-A103-7ADC-0986-47DE3DFFEC4F}"/>
              </a:ext>
            </a:extLst>
          </p:cNvPr>
          <p:cNvCxnSpPr>
            <a:cxnSpLocks/>
          </p:cNvCxnSpPr>
          <p:nvPr/>
        </p:nvCxnSpPr>
        <p:spPr>
          <a:xfrm>
            <a:off x="3331563" y="2487500"/>
            <a:ext cx="0" cy="2203070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55A32E8-9BBC-C04F-FA9D-F2A82612AF5D}"/>
              </a:ext>
            </a:extLst>
          </p:cNvPr>
          <p:cNvSpPr>
            <a:spLocks/>
          </p:cNvSpPr>
          <p:nvPr/>
        </p:nvSpPr>
        <p:spPr>
          <a:xfrm>
            <a:off x="2872287" y="1382379"/>
            <a:ext cx="986400" cy="9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CA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680</a:t>
            </a:r>
            <a:r>
              <a:rPr lang="en-CA" kern="100" baseline="30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</a:t>
            </a:r>
            <a:endParaRPr lang="en-CA" sz="105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96B10D6-CF17-114F-8B21-8CCFCE273265}"/>
              </a:ext>
            </a:extLst>
          </p:cNvPr>
          <p:cNvCxnSpPr/>
          <p:nvPr/>
        </p:nvCxnSpPr>
        <p:spPr>
          <a:xfrm flipV="1">
            <a:off x="2608140" y="2560740"/>
            <a:ext cx="489043" cy="216941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 Box 4">
            <a:extLst>
              <a:ext uri="{FF2B5EF4-FFF2-40B4-BE49-F238E27FC236}">
                <a16:creationId xmlns:a16="http://schemas.microsoft.com/office/drawing/2014/main" id="{579B6FA3-5EE8-31D5-712C-5374C4D4184B}"/>
              </a:ext>
            </a:extLst>
          </p:cNvPr>
          <p:cNvSpPr txBox="1"/>
          <p:nvPr/>
        </p:nvSpPr>
        <p:spPr>
          <a:xfrm>
            <a:off x="1772473" y="2686565"/>
            <a:ext cx="835668" cy="3997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ChlF</a:t>
            </a:r>
          </a:p>
        </p:txBody>
      </p: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DF182655-9ECC-0499-EF8F-1D574D65D804}"/>
              </a:ext>
            </a:extLst>
          </p:cNvPr>
          <p:cNvSpPr/>
          <p:nvPr/>
        </p:nvSpPr>
        <p:spPr>
          <a:xfrm rot="20862577">
            <a:off x="1541435" y="4345231"/>
            <a:ext cx="993935" cy="841425"/>
          </a:xfrm>
          <a:prstGeom prst="lightningBolt">
            <a:avLst/>
          </a:prstGeom>
          <a:solidFill>
            <a:srgbClr val="013D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0" name="Lightning Bolt 59">
            <a:extLst>
              <a:ext uri="{FF2B5EF4-FFF2-40B4-BE49-F238E27FC236}">
                <a16:creationId xmlns:a16="http://schemas.microsoft.com/office/drawing/2014/main" id="{6225B909-A259-5BC9-23BE-B9ECC066B1EC}"/>
              </a:ext>
            </a:extLst>
          </p:cNvPr>
          <p:cNvSpPr/>
          <p:nvPr/>
        </p:nvSpPr>
        <p:spPr>
          <a:xfrm rot="19178002">
            <a:off x="1298266" y="4837518"/>
            <a:ext cx="993935" cy="841425"/>
          </a:xfrm>
          <a:prstGeom prst="lightningBolt">
            <a:avLst/>
          </a:prstGeom>
          <a:solidFill>
            <a:srgbClr val="385D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1" name="Lightning Bolt 60">
            <a:extLst>
              <a:ext uri="{FF2B5EF4-FFF2-40B4-BE49-F238E27FC236}">
                <a16:creationId xmlns:a16="http://schemas.microsoft.com/office/drawing/2014/main" id="{D7D5340E-7779-6590-549D-2CB0EA0026CC}"/>
              </a:ext>
            </a:extLst>
          </p:cNvPr>
          <p:cNvSpPr/>
          <p:nvPr/>
        </p:nvSpPr>
        <p:spPr>
          <a:xfrm rot="17759586">
            <a:off x="1419934" y="5174764"/>
            <a:ext cx="763074" cy="1095990"/>
          </a:xfrm>
          <a:prstGeom prst="lightningBolt">
            <a:avLst/>
          </a:prstGeom>
          <a:solidFill>
            <a:srgbClr val="3197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2" name="Lightning Bolt 61">
            <a:extLst>
              <a:ext uri="{FF2B5EF4-FFF2-40B4-BE49-F238E27FC236}">
                <a16:creationId xmlns:a16="http://schemas.microsoft.com/office/drawing/2014/main" id="{F44ABE75-F6B7-EB78-CD8B-F5EAC4D0291F}"/>
              </a:ext>
            </a:extLst>
          </p:cNvPr>
          <p:cNvSpPr/>
          <p:nvPr/>
        </p:nvSpPr>
        <p:spPr>
          <a:xfrm rot="16200000">
            <a:off x="1677671" y="5631278"/>
            <a:ext cx="763074" cy="1095990"/>
          </a:xfrm>
          <a:prstGeom prst="lightningBolt">
            <a:avLst/>
          </a:prstGeom>
          <a:solidFill>
            <a:srgbClr val="9FD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63" name="Text Box 4">
            <a:extLst>
              <a:ext uri="{FF2B5EF4-FFF2-40B4-BE49-F238E27FC236}">
                <a16:creationId xmlns:a16="http://schemas.microsoft.com/office/drawing/2014/main" id="{03942533-0FAC-5ADF-1ED6-5AF187D1F6D2}"/>
              </a:ext>
            </a:extLst>
          </p:cNvPr>
          <p:cNvSpPr txBox="1"/>
          <p:nvPr/>
        </p:nvSpPr>
        <p:spPr>
          <a:xfrm>
            <a:off x="1638498" y="4382803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endParaRPr lang="en-CA" sz="105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3717A59A-518F-A03A-9767-ED95E2B2CA45}"/>
              </a:ext>
            </a:extLst>
          </p:cNvPr>
          <p:cNvSpPr txBox="1"/>
          <p:nvPr/>
        </p:nvSpPr>
        <p:spPr>
          <a:xfrm>
            <a:off x="1316810" y="4999720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endParaRPr lang="en-CA" sz="105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Text Box 4">
            <a:extLst>
              <a:ext uri="{FF2B5EF4-FFF2-40B4-BE49-F238E27FC236}">
                <a16:creationId xmlns:a16="http://schemas.microsoft.com/office/drawing/2014/main" id="{805CC1E6-F8FE-A781-2A45-818452C415CA}"/>
              </a:ext>
            </a:extLst>
          </p:cNvPr>
          <p:cNvSpPr txBox="1"/>
          <p:nvPr/>
        </p:nvSpPr>
        <p:spPr>
          <a:xfrm>
            <a:off x="1270765" y="5523445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>
                  <a:glow rad="101600">
                    <a:srgbClr val="3197A7">
                      <a:alpha val="40000"/>
                    </a:srgbClr>
                  </a:glow>
                </a:effectLst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endParaRPr lang="en-CA" sz="1050" kern="100" dirty="0">
              <a:solidFill>
                <a:schemeClr val="bg1"/>
              </a:solidFill>
              <a:effectLst>
                <a:glow rad="101600">
                  <a:srgbClr val="3197A7">
                    <a:alpha val="40000"/>
                  </a:srgbClr>
                </a:glow>
              </a:effectLst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CC832BC4-DA1A-3526-7E85-E92D78F16097}"/>
              </a:ext>
            </a:extLst>
          </p:cNvPr>
          <p:cNvSpPr txBox="1"/>
          <p:nvPr/>
        </p:nvSpPr>
        <p:spPr>
          <a:xfrm>
            <a:off x="1563142" y="6137544"/>
            <a:ext cx="313470" cy="3077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400" kern="100" dirty="0">
                <a:solidFill>
                  <a:schemeClr val="bg1"/>
                </a:solidFill>
                <a:effectLst>
                  <a:glow rad="101600">
                    <a:srgbClr val="9FD4C1">
                      <a:alpha val="60000"/>
                    </a:srgbClr>
                  </a:glow>
                </a:effectLst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endParaRPr lang="en-CA" sz="1050" kern="100" dirty="0">
              <a:solidFill>
                <a:schemeClr val="bg1"/>
              </a:solidFill>
              <a:effectLst>
                <a:glow rad="101600">
                  <a:srgbClr val="9FD4C1">
                    <a:alpha val="60000"/>
                  </a:srgbClr>
                </a:glow>
              </a:effectLst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Text Box 4">
            <a:extLst>
              <a:ext uri="{FF2B5EF4-FFF2-40B4-BE49-F238E27FC236}">
                <a16:creationId xmlns:a16="http://schemas.microsoft.com/office/drawing/2014/main" id="{AF4B2A1E-8874-AB6A-26F8-C14B60C26303}"/>
              </a:ext>
            </a:extLst>
          </p:cNvPr>
          <p:cNvSpPr txBox="1"/>
          <p:nvPr/>
        </p:nvSpPr>
        <p:spPr>
          <a:xfrm>
            <a:off x="6315882" y="2343272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</a:t>
            </a:r>
            <a:r>
              <a:rPr lang="en-CA" sz="1600" kern="100" baseline="-250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 Box 4">
            <a:extLst>
              <a:ext uri="{FF2B5EF4-FFF2-40B4-BE49-F238E27FC236}">
                <a16:creationId xmlns:a16="http://schemas.microsoft.com/office/drawing/2014/main" id="{ABAD97FC-D0D9-C94C-EE5E-B19A4515FB91}"/>
              </a:ext>
            </a:extLst>
          </p:cNvPr>
          <p:cNvSpPr txBox="1"/>
          <p:nvPr/>
        </p:nvSpPr>
        <p:spPr>
          <a:xfrm>
            <a:off x="7925309" y="2649230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</a:t>
            </a:r>
            <a:r>
              <a:rPr lang="en-CA" sz="1600" kern="100" baseline="-25000" dirty="0">
                <a:solidFill>
                  <a:srgbClr val="000000"/>
                </a:solidFill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20D5C87-1DDF-9CC3-6E6C-59C2A994F715}"/>
              </a:ext>
            </a:extLst>
          </p:cNvPr>
          <p:cNvCxnSpPr>
            <a:cxnSpLocks/>
          </p:cNvCxnSpPr>
          <p:nvPr/>
        </p:nvCxnSpPr>
        <p:spPr>
          <a:xfrm>
            <a:off x="6952617" y="2598343"/>
            <a:ext cx="994663" cy="208264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01E76F5-77E5-B053-D013-E9E922E74C12}"/>
              </a:ext>
            </a:extLst>
          </p:cNvPr>
          <p:cNvCxnSpPr>
            <a:cxnSpLocks/>
          </p:cNvCxnSpPr>
          <p:nvPr/>
        </p:nvCxnSpPr>
        <p:spPr>
          <a:xfrm>
            <a:off x="5362663" y="2264647"/>
            <a:ext cx="994663" cy="208264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771C7F-93FF-E296-5C32-A6D5EB674D72}"/>
              </a:ext>
            </a:extLst>
          </p:cNvPr>
          <p:cNvCxnSpPr>
            <a:cxnSpLocks/>
          </p:cNvCxnSpPr>
          <p:nvPr/>
        </p:nvCxnSpPr>
        <p:spPr>
          <a:xfrm>
            <a:off x="4097269" y="2008656"/>
            <a:ext cx="590347" cy="117149"/>
          </a:xfrm>
          <a:prstGeom prst="straightConnector1">
            <a:avLst/>
          </a:prstGeom>
          <a:ln w="25400" cap="rnd">
            <a:solidFill>
              <a:schemeClr val="tx1"/>
            </a:solidFill>
            <a:prstDash val="sysDot"/>
            <a:headEnd type="none" w="lg" len="lg"/>
            <a:tailEnd type="arrow" w="lg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 Box 4">
            <a:extLst>
              <a:ext uri="{FF2B5EF4-FFF2-40B4-BE49-F238E27FC236}">
                <a16:creationId xmlns:a16="http://schemas.microsoft.com/office/drawing/2014/main" id="{9FA0030B-9EB3-DAB6-F305-68040587363D}"/>
              </a:ext>
            </a:extLst>
          </p:cNvPr>
          <p:cNvSpPr txBox="1"/>
          <p:nvPr/>
        </p:nvSpPr>
        <p:spPr>
          <a:xfrm>
            <a:off x="4687617" y="2008656"/>
            <a:ext cx="63296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Phe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Text Box 4">
            <a:extLst>
              <a:ext uri="{FF2B5EF4-FFF2-40B4-BE49-F238E27FC236}">
                <a16:creationId xmlns:a16="http://schemas.microsoft.com/office/drawing/2014/main" id="{98D65FD1-251D-9821-4ECC-35421FCBDC9A}"/>
              </a:ext>
            </a:extLst>
          </p:cNvPr>
          <p:cNvSpPr txBox="1"/>
          <p:nvPr/>
        </p:nvSpPr>
        <p:spPr>
          <a:xfrm>
            <a:off x="5362663" y="3687290"/>
            <a:ext cx="692497" cy="3210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en-CA" sz="1600" kern="100" baseline="-250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</a:t>
            </a:r>
            <a:endParaRPr lang="en-CA" sz="1600" kern="100" dirty="0">
              <a:solidFill>
                <a:srgbClr val="000000"/>
              </a:solidFill>
              <a:effectLst/>
              <a:latin typeface="Georgia" panose="020405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7E4538D-7938-E38D-B4A0-371F461CE86A}"/>
              </a:ext>
            </a:extLst>
          </p:cNvPr>
          <p:cNvSpPr/>
          <p:nvPr/>
        </p:nvSpPr>
        <p:spPr>
          <a:xfrm>
            <a:off x="3567100" y="746549"/>
            <a:ext cx="3804633" cy="3115825"/>
          </a:xfrm>
          <a:prstGeom prst="arc">
            <a:avLst>
              <a:gd name="adj1" fmla="val 5385885"/>
              <a:gd name="adj2" fmla="val 10600046"/>
            </a:avLst>
          </a:prstGeom>
          <a:ln w="25400" cap="rnd">
            <a:solidFill>
              <a:schemeClr val="tx1"/>
            </a:solidFill>
            <a:prstDash val="sysDot"/>
            <a:round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C358AFE-5242-9052-9CB3-ECBF9D37BEF9}"/>
              </a:ext>
            </a:extLst>
          </p:cNvPr>
          <p:cNvGrpSpPr/>
          <p:nvPr/>
        </p:nvGrpSpPr>
        <p:grpSpPr>
          <a:xfrm>
            <a:off x="8142564" y="1359349"/>
            <a:ext cx="1943106" cy="271900"/>
            <a:chOff x="6477000" y="1210567"/>
            <a:chExt cx="1637450" cy="298450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2D4D1C6-DDAB-5E3D-1D8C-166F16B4F3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8925" y="1363216"/>
              <a:ext cx="640866" cy="0"/>
            </a:xfrm>
            <a:prstGeom prst="straightConnector1">
              <a:avLst/>
            </a:prstGeom>
            <a:ln w="25400" cap="rnd" cmpd="sng">
              <a:solidFill>
                <a:schemeClr val="tx1"/>
              </a:solidFill>
              <a:prstDash val="sysDot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D7F2BE-A9CE-AE45-540F-FF0118EF5758}"/>
                </a:ext>
              </a:extLst>
            </p:cNvPr>
            <p:cNvSpPr/>
            <p:nvPr/>
          </p:nvSpPr>
          <p:spPr>
            <a:xfrm>
              <a:off x="6477000" y="1210567"/>
              <a:ext cx="1637450" cy="29845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101" name="Text Box 3">
              <a:extLst>
                <a:ext uri="{FF2B5EF4-FFF2-40B4-BE49-F238E27FC236}">
                  <a16:creationId xmlns:a16="http://schemas.microsoft.com/office/drawing/2014/main" id="{923EE640-D182-1710-FDCD-88B2E16BAE02}"/>
                </a:ext>
              </a:extLst>
            </p:cNvPr>
            <p:cNvSpPr txBox="1"/>
            <p:nvPr/>
          </p:nvSpPr>
          <p:spPr>
            <a:xfrm>
              <a:off x="7229791" y="1217416"/>
              <a:ext cx="884659" cy="291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200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Path of e</a:t>
              </a:r>
              <a:r>
                <a:rPr lang="en-CA" sz="1200" kern="100" baseline="300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2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FF9A93A-E897-C773-37BC-F97BE7E28EF9}"/>
              </a:ext>
            </a:extLst>
          </p:cNvPr>
          <p:cNvGrpSpPr>
            <a:grpSpLocks noChangeAspect="1"/>
          </p:cNvGrpSpPr>
          <p:nvPr/>
        </p:nvGrpSpPr>
        <p:grpSpPr>
          <a:xfrm>
            <a:off x="7529459" y="3273141"/>
            <a:ext cx="2998597" cy="2995628"/>
            <a:chOff x="5429142" y="3427861"/>
            <a:chExt cx="3012583" cy="30096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771A539-D41B-2FB1-EC40-ACB6D00C271A}"/>
                </a:ext>
              </a:extLst>
            </p:cNvPr>
            <p:cNvGrpSpPr/>
            <p:nvPr/>
          </p:nvGrpSpPr>
          <p:grpSpPr>
            <a:xfrm>
              <a:off x="5629815" y="3853914"/>
              <a:ext cx="2541078" cy="2340000"/>
              <a:chOff x="5629815" y="3853914"/>
              <a:chExt cx="2541078" cy="2340000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8642094-886B-3745-E188-F2EF58218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74450" y="3853914"/>
                <a:ext cx="2340000" cy="234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sz="105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Text Box 4">
                <a:extLst>
                  <a:ext uri="{FF2B5EF4-FFF2-40B4-BE49-F238E27FC236}">
                    <a16:creationId xmlns:a16="http://schemas.microsoft.com/office/drawing/2014/main" id="{DDD04529-76DF-1ED6-27A4-A39495F63B7E}"/>
                  </a:ext>
                </a:extLst>
              </p:cNvPr>
              <p:cNvSpPr txBox="1"/>
              <p:nvPr/>
            </p:nvSpPr>
            <p:spPr>
              <a:xfrm>
                <a:off x="6421300" y="4861671"/>
                <a:ext cx="1046300" cy="3244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sz="14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sz="14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Text Box 4">
                <a:extLst>
                  <a:ext uri="{FF2B5EF4-FFF2-40B4-BE49-F238E27FC236}">
                    <a16:creationId xmlns:a16="http://schemas.microsoft.com/office/drawing/2014/main" id="{E2C43FD8-B5FD-E860-6858-53AB65A23230}"/>
                  </a:ext>
                </a:extLst>
              </p:cNvPr>
              <p:cNvSpPr txBox="1"/>
              <p:nvPr/>
            </p:nvSpPr>
            <p:spPr>
              <a:xfrm>
                <a:off x="5897536" y="4578453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0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4">
                <a:extLst>
                  <a:ext uri="{FF2B5EF4-FFF2-40B4-BE49-F238E27FC236}">
                    <a16:creationId xmlns:a16="http://schemas.microsoft.com/office/drawing/2014/main" id="{136FC827-3C1F-EEFC-07AA-06BC14D8F479}"/>
                  </a:ext>
                </a:extLst>
              </p:cNvPr>
              <p:cNvSpPr txBox="1"/>
              <p:nvPr/>
            </p:nvSpPr>
            <p:spPr>
              <a:xfrm>
                <a:off x="6745003" y="3959598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Text Box 4">
                <a:extLst>
                  <a:ext uri="{FF2B5EF4-FFF2-40B4-BE49-F238E27FC236}">
                    <a16:creationId xmlns:a16="http://schemas.microsoft.com/office/drawing/2014/main" id="{C5C7770C-1C7A-4A8D-6EFE-6B3242403352}"/>
                  </a:ext>
                </a:extLst>
              </p:cNvPr>
              <p:cNvSpPr txBox="1"/>
              <p:nvPr/>
            </p:nvSpPr>
            <p:spPr>
              <a:xfrm>
                <a:off x="7590686" y="4579890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Text Box 4">
                <a:extLst>
                  <a:ext uri="{FF2B5EF4-FFF2-40B4-BE49-F238E27FC236}">
                    <a16:creationId xmlns:a16="http://schemas.microsoft.com/office/drawing/2014/main" id="{2C550FEC-F1F6-4101-7DAE-6B7C37BDB0C6}"/>
                  </a:ext>
                </a:extLst>
              </p:cNvPr>
              <p:cNvSpPr txBox="1"/>
              <p:nvPr/>
            </p:nvSpPr>
            <p:spPr>
              <a:xfrm>
                <a:off x="7285992" y="5559591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3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Text Box 4">
                <a:extLst>
                  <a:ext uri="{FF2B5EF4-FFF2-40B4-BE49-F238E27FC236}">
                    <a16:creationId xmlns:a16="http://schemas.microsoft.com/office/drawing/2014/main" id="{A9729029-FEDD-C005-FB7E-AF6FD63B4094}"/>
                  </a:ext>
                </a:extLst>
              </p:cNvPr>
              <p:cNvSpPr txBox="1"/>
              <p:nvPr/>
            </p:nvSpPr>
            <p:spPr>
              <a:xfrm>
                <a:off x="6233060" y="5556008"/>
                <a:ext cx="594260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[S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6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B470593-C07D-9491-E20B-E304E15FE8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4961" y="4254254"/>
                <a:ext cx="501792" cy="364298"/>
              </a:xfrm>
              <a:prstGeom prst="line">
                <a:avLst/>
              </a:prstGeom>
              <a:ln w="22225" cap="rnd">
                <a:solidFill>
                  <a:srgbClr val="013D50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B7DEF16-3D39-88D1-63AB-1F1BF6CC7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2334" y="4251831"/>
                <a:ext cx="487666" cy="355039"/>
              </a:xfrm>
              <a:prstGeom prst="line">
                <a:avLst/>
              </a:prstGeom>
              <a:ln w="22225" cap="rnd">
                <a:solidFill>
                  <a:srgbClr val="385D9A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D5E5B97-AC8D-8292-0C58-0F679211E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60103" y="4982387"/>
                <a:ext cx="179150" cy="577204"/>
              </a:xfrm>
              <a:prstGeom prst="line">
                <a:avLst/>
              </a:prstGeom>
              <a:ln w="22225" cap="rnd">
                <a:solidFill>
                  <a:srgbClr val="3197A7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ADE0D00-000D-B974-591B-D327F24D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5102" y="4977271"/>
                <a:ext cx="189175" cy="580861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C226EBD-4110-D5B6-3CE0-A16B297E7F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9581" y="5777405"/>
                <a:ext cx="529239" cy="0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32F0BE4-7806-A94F-0F14-E14C7AF10F16}"/>
                  </a:ext>
                </a:extLst>
              </p:cNvPr>
              <p:cNvSpPr/>
              <p:nvPr/>
            </p:nvSpPr>
            <p:spPr>
              <a:xfrm rot="3229763">
                <a:off x="6026427" y="4077898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3" name="Text Box 4">
                <a:extLst>
                  <a:ext uri="{FF2B5EF4-FFF2-40B4-BE49-F238E27FC236}">
                    <a16:creationId xmlns:a16="http://schemas.microsoft.com/office/drawing/2014/main" id="{5036771B-D615-D29A-2F3B-E4FC359B8427}"/>
                  </a:ext>
                </a:extLst>
              </p:cNvPr>
              <p:cNvSpPr txBox="1"/>
              <p:nvPr/>
            </p:nvSpPr>
            <p:spPr>
              <a:xfrm>
                <a:off x="6332221" y="398800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79A87B0B-C89E-25FF-9DC2-43DA4B9CEC00}"/>
                  </a:ext>
                </a:extLst>
              </p:cNvPr>
              <p:cNvSpPr/>
              <p:nvPr/>
            </p:nvSpPr>
            <p:spPr>
              <a:xfrm rot="7576129">
                <a:off x="7202488" y="3963684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5" name="Arc 164">
                <a:extLst>
                  <a:ext uri="{FF2B5EF4-FFF2-40B4-BE49-F238E27FC236}">
                    <a16:creationId xmlns:a16="http://schemas.microsoft.com/office/drawing/2014/main" id="{93B50DE4-E35D-C03D-25F2-5DAB9DAEEEF6}"/>
                  </a:ext>
                </a:extLst>
              </p:cNvPr>
              <p:cNvSpPr/>
              <p:nvPr/>
            </p:nvSpPr>
            <p:spPr>
              <a:xfrm rot="11772163">
                <a:off x="7665301" y="503926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DF11CEBB-181F-DC08-9806-F59D18C187CA}"/>
                  </a:ext>
                </a:extLst>
              </p:cNvPr>
              <p:cNvSpPr/>
              <p:nvPr/>
            </p:nvSpPr>
            <p:spPr>
              <a:xfrm rot="20587475">
                <a:off x="5825936" y="5378960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7" name="Arc 166">
                <a:extLst>
                  <a:ext uri="{FF2B5EF4-FFF2-40B4-BE49-F238E27FC236}">
                    <a16:creationId xmlns:a16="http://schemas.microsoft.com/office/drawing/2014/main" id="{8646A5CA-068C-8D9A-3F32-B0F7BE9B9281}"/>
                  </a:ext>
                </a:extLst>
              </p:cNvPr>
              <p:cNvSpPr/>
              <p:nvPr/>
            </p:nvSpPr>
            <p:spPr>
              <a:xfrm rot="20587475">
                <a:off x="5748769" y="512801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68" name="Text Box 4">
                <a:extLst>
                  <a:ext uri="{FF2B5EF4-FFF2-40B4-BE49-F238E27FC236}">
                    <a16:creationId xmlns:a16="http://schemas.microsoft.com/office/drawing/2014/main" id="{F21EDAE7-1855-E39B-401A-B4692E983CC8}"/>
                  </a:ext>
                </a:extLst>
              </p:cNvPr>
              <p:cNvSpPr txBox="1"/>
              <p:nvPr/>
            </p:nvSpPr>
            <p:spPr>
              <a:xfrm>
                <a:off x="7455284" y="415531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Text Box 4">
                <a:extLst>
                  <a:ext uri="{FF2B5EF4-FFF2-40B4-BE49-F238E27FC236}">
                    <a16:creationId xmlns:a16="http://schemas.microsoft.com/office/drawing/2014/main" id="{50F8368E-F06A-E4CA-4675-5211820A25D9}"/>
                  </a:ext>
                </a:extLst>
              </p:cNvPr>
              <p:cNvSpPr txBox="1"/>
              <p:nvPr/>
            </p:nvSpPr>
            <p:spPr>
              <a:xfrm>
                <a:off x="7666113" y="5261852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Text Box 4">
                <a:extLst>
                  <a:ext uri="{FF2B5EF4-FFF2-40B4-BE49-F238E27FC236}">
                    <a16:creationId xmlns:a16="http://schemas.microsoft.com/office/drawing/2014/main" id="{7904E7CC-DFEF-1857-911A-DE9D7D956AED}"/>
                  </a:ext>
                </a:extLst>
              </p:cNvPr>
              <p:cNvSpPr txBox="1"/>
              <p:nvPr/>
            </p:nvSpPr>
            <p:spPr>
              <a:xfrm>
                <a:off x="5883368" y="517553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4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400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4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4">
                <a:extLst>
                  <a:ext uri="{FF2B5EF4-FFF2-40B4-BE49-F238E27FC236}">
                    <a16:creationId xmlns:a16="http://schemas.microsoft.com/office/drawing/2014/main" id="{423D7FF0-6128-4E55-9055-583002369163}"/>
                  </a:ext>
                </a:extLst>
              </p:cNvPr>
              <p:cNvSpPr txBox="1"/>
              <p:nvPr/>
            </p:nvSpPr>
            <p:spPr>
              <a:xfrm>
                <a:off x="5629815" y="4906592"/>
                <a:ext cx="583565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CA" sz="16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16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9" name="Text Box 23">
              <a:extLst>
                <a:ext uri="{FF2B5EF4-FFF2-40B4-BE49-F238E27FC236}">
                  <a16:creationId xmlns:a16="http://schemas.microsoft.com/office/drawing/2014/main" id="{B54CC695-3999-6ED2-EC34-922912B637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29142" y="3427861"/>
              <a:ext cx="3012583" cy="3009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1" vert="horz" wrap="square" lIns="91440" tIns="45720" rIns="91440" bIns="45720" numCol="1" spcCol="0" rtlCol="0" fromWordArt="0" anchor="t" anchorCtr="0" forceAA="0" compatLnSpc="1">
              <a:prstTxWarp prst="textArchDown">
                <a:avLst>
                  <a:gd name="adj" fmla="val 162071"/>
                </a:avLst>
              </a:prstTxWarp>
              <a:noAutofit/>
            </a:bodyPr>
            <a:lstStyle/>
            <a:p>
              <a:pPr algn="ctr"/>
              <a:r>
                <a:rPr lang="en-CA" sz="1400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Oxygen-evolving complex</a:t>
              </a:r>
              <a:endParaRPr lang="en-CA" sz="1400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3" name="Title 1">
            <a:extLst>
              <a:ext uri="{FF2B5EF4-FFF2-40B4-BE49-F238E27FC236}">
                <a16:creationId xmlns:a16="http://schemas.microsoft.com/office/drawing/2014/main" id="{9F2C18CB-A2F7-0D4D-10EE-300C878197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46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Oxygen Evolution</a:t>
            </a:r>
          </a:p>
        </p:txBody>
      </p:sp>
      <p:sp>
        <p:nvSpPr>
          <p:cNvPr id="174" name="Slide Number Placeholder 173">
            <a:extLst>
              <a:ext uri="{FF2B5EF4-FFF2-40B4-BE49-F238E27FC236}">
                <a16:creationId xmlns:a16="http://schemas.microsoft.com/office/drawing/2014/main" id="{AE82BEEF-AA33-B54C-1F08-3E23A204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9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1"/>
          <p:cNvGrpSpPr/>
          <p:nvPr/>
        </p:nvGrpSpPr>
        <p:grpSpPr>
          <a:xfrm>
            <a:off x="9468557" y="1487755"/>
            <a:ext cx="2489489" cy="3759747"/>
            <a:chOff x="0" y="0"/>
            <a:chExt cx="595370" cy="89915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95370" cy="899157"/>
            </a:xfrm>
            <a:custGeom>
              <a:avLst/>
              <a:gdLst/>
              <a:ahLst/>
              <a:cxnLst/>
              <a:rect l="l" t="t" r="r" b="b"/>
              <a:pathLst>
                <a:path w="595370" h="899157">
                  <a:moveTo>
                    <a:pt x="0" y="0"/>
                  </a:moveTo>
                  <a:lnTo>
                    <a:pt x="595370" y="0"/>
                  </a:lnTo>
                  <a:lnTo>
                    <a:pt x="595370" y="899157"/>
                  </a:lnTo>
                  <a:lnTo>
                    <a:pt x="0" y="899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E1126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595370" cy="956307"/>
            </a:xfrm>
            <a:prstGeom prst="rect">
              <a:avLst/>
            </a:prstGeom>
          </p:spPr>
          <p:txBody>
            <a:bodyPr lIns="37994" tIns="37994" rIns="37994" bIns="37994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412" y="1013773"/>
            <a:ext cx="3496069" cy="4804055"/>
          </a:xfrm>
          <a:prstGeom prst="rect">
            <a:avLst/>
          </a:prstGeom>
        </p:spPr>
      </p:pic>
      <p:sp>
        <p:nvSpPr>
          <p:cNvPr id="45" name="AutoShape 45"/>
          <p:cNvSpPr/>
          <p:nvPr/>
        </p:nvSpPr>
        <p:spPr>
          <a:xfrm>
            <a:off x="3384469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6" name="AutoShape 46"/>
          <p:cNvSpPr/>
          <p:nvPr/>
        </p:nvSpPr>
        <p:spPr>
          <a:xfrm>
            <a:off x="7924994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8" name="TextBox 48"/>
          <p:cNvSpPr txBox="1"/>
          <p:nvPr/>
        </p:nvSpPr>
        <p:spPr>
          <a:xfrm>
            <a:off x="337785" y="5935769"/>
            <a:ext cx="3125837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dirty="0">
                <a:solidFill>
                  <a:srgbClr val="0E1126"/>
                </a:solidFill>
                <a:latin typeface="Georgia" panose="02040502050405020303" pitchFamily="18" charset="0"/>
              </a:rPr>
              <a:t>apply sequential flashes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560617" y="5935769"/>
            <a:ext cx="254453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dirty="0">
                <a:solidFill>
                  <a:srgbClr val="0E1126"/>
                </a:solidFill>
                <a:latin typeface="Georgia" panose="02040502050405020303" pitchFamily="18" charset="0"/>
              </a:rPr>
              <a:t>drive s-state cycle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550946" y="5935769"/>
            <a:ext cx="1905000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dirty="0">
                <a:solidFill>
                  <a:srgbClr val="0E1126"/>
                </a:solidFill>
                <a:latin typeface="Georgia" panose="02040502050405020303" pitchFamily="18" charset="0"/>
              </a:rPr>
              <a:t>monitor ChlF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861047" y="5463531"/>
            <a:ext cx="1704509" cy="23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sz="1455">
                <a:solidFill>
                  <a:srgbClr val="0E1126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sp>
        <p:nvSpPr>
          <p:cNvPr id="52" name="TextBox 52"/>
          <p:cNvSpPr txBox="1"/>
          <p:nvPr/>
        </p:nvSpPr>
        <p:spPr>
          <a:xfrm rot="-5400000">
            <a:off x="7405455" y="3298044"/>
            <a:ext cx="3108059" cy="23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sz="1455">
                <a:solidFill>
                  <a:srgbClr val="0E1126"/>
                </a:solidFill>
                <a:latin typeface="Georgia" panose="02040502050405020303" pitchFamily="18" charset="0"/>
              </a:rPr>
              <a:t>Chlorophyll Fluorescence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77617" y="1660314"/>
            <a:ext cx="3446174" cy="4055051"/>
            <a:chOff x="0" y="0"/>
            <a:chExt cx="6892348" cy="8110101"/>
          </a:xfrm>
        </p:grpSpPr>
        <p:sp>
          <p:nvSpPr>
            <p:cNvPr id="54" name="Freeform 54"/>
            <p:cNvSpPr/>
            <p:nvPr/>
          </p:nvSpPr>
          <p:spPr>
            <a:xfrm>
              <a:off x="2592160" y="0"/>
              <a:ext cx="1836459" cy="5186247"/>
            </a:xfrm>
            <a:custGeom>
              <a:avLst/>
              <a:gdLst/>
              <a:ahLst/>
              <a:cxnLst/>
              <a:rect l="l" t="t" r="r" b="b"/>
              <a:pathLst>
                <a:path w="1836459" h="5186247">
                  <a:moveTo>
                    <a:pt x="0" y="0"/>
                  </a:moveTo>
                  <a:lnTo>
                    <a:pt x="1836459" y="0"/>
                  </a:lnTo>
                  <a:lnTo>
                    <a:pt x="1836459" y="5186247"/>
                  </a:lnTo>
                  <a:lnTo>
                    <a:pt x="0" y="5186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5" name="Freeform 55"/>
            <p:cNvSpPr/>
            <p:nvPr/>
          </p:nvSpPr>
          <p:spPr>
            <a:xfrm rot="-5400000" flipH="1">
              <a:off x="587291" y="4498699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6094173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003D50"/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57" name="Freeform 57"/>
            <p:cNvSpPr/>
            <p:nvPr/>
          </p:nvSpPr>
          <p:spPr>
            <a:xfrm rot="-10800000" flipH="1">
              <a:off x="3587404" y="5306299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8" name="Freeform 58"/>
            <p:cNvSpPr/>
            <p:nvPr/>
          </p:nvSpPr>
          <p:spPr>
            <a:xfrm rot="-6405950" flipH="1">
              <a:off x="1690919" y="5323844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452516" y="7406319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>
                  <a:solidFill>
                    <a:srgbClr val="385D99"/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60" name="Freeform 60"/>
            <p:cNvSpPr/>
            <p:nvPr/>
          </p:nvSpPr>
          <p:spPr>
            <a:xfrm rot="9841960" flipH="1">
              <a:off x="4568900" y="4498699"/>
              <a:ext cx="1730450" cy="2279287"/>
            </a:xfrm>
            <a:custGeom>
              <a:avLst/>
              <a:gdLst/>
              <a:ahLst/>
              <a:cxnLst/>
              <a:rect l="l" t="t" r="r" b="b"/>
              <a:pathLst>
                <a:path w="1730450" h="2279287">
                  <a:moveTo>
                    <a:pt x="1730451" y="0"/>
                  </a:moveTo>
                  <a:lnTo>
                    <a:pt x="0" y="0"/>
                  </a:lnTo>
                  <a:lnTo>
                    <a:pt x="0" y="2279287"/>
                  </a:lnTo>
                  <a:lnTo>
                    <a:pt x="1730451" y="2279287"/>
                  </a:lnTo>
                  <a:lnTo>
                    <a:pt x="1730451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>
                <a:latin typeface="Georgia" panose="02040502050405020303" pitchFamily="18" charset="0"/>
              </a:endParaRP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5317856" y="7406319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>
                  <a:solidFill>
                    <a:srgbClr val="3397A7"/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6579474" y="6216805"/>
              <a:ext cx="312874" cy="70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>
                  <a:solidFill>
                    <a:srgbClr val="9FD4C1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05F81F-EB55-B817-3452-617D26BC227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38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StChlF Approach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59DC2A-0FAB-6BCF-06E8-63C122C42361}"/>
              </a:ext>
            </a:extLst>
          </p:cNvPr>
          <p:cNvGrpSpPr>
            <a:grpSpLocks noChangeAspect="1"/>
          </p:cNvGrpSpPr>
          <p:nvPr/>
        </p:nvGrpSpPr>
        <p:grpSpPr>
          <a:xfrm>
            <a:off x="4049889" y="1409570"/>
            <a:ext cx="3841736" cy="3837932"/>
            <a:chOff x="5429142" y="3427861"/>
            <a:chExt cx="3012583" cy="30096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FF41524-0E96-034E-F12E-A2AF9E98AB18}"/>
                </a:ext>
              </a:extLst>
            </p:cNvPr>
            <p:cNvGrpSpPr/>
            <p:nvPr/>
          </p:nvGrpSpPr>
          <p:grpSpPr>
            <a:xfrm>
              <a:off x="5629815" y="3853914"/>
              <a:ext cx="2541078" cy="2340000"/>
              <a:chOff x="5629815" y="3853914"/>
              <a:chExt cx="2541078" cy="23400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2FDCE43-A96D-522D-95A2-1963F15AE4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74450" y="3853914"/>
                <a:ext cx="2340000" cy="234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sz="12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79CAE4A9-19B3-C352-BF81-0F6F524A1DFF}"/>
                  </a:ext>
                </a:extLst>
              </p:cNvPr>
              <p:cNvSpPr txBox="1"/>
              <p:nvPr/>
            </p:nvSpPr>
            <p:spPr>
              <a:xfrm>
                <a:off x="6421300" y="4861671"/>
                <a:ext cx="1046300" cy="3244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AB0D8814-8994-991E-3834-913B88A43412}"/>
                  </a:ext>
                </a:extLst>
              </p:cNvPr>
              <p:cNvSpPr txBox="1"/>
              <p:nvPr/>
            </p:nvSpPr>
            <p:spPr>
              <a:xfrm>
                <a:off x="5897536" y="4578453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0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 Box 4">
                <a:extLst>
                  <a:ext uri="{FF2B5EF4-FFF2-40B4-BE49-F238E27FC236}">
                    <a16:creationId xmlns:a16="http://schemas.microsoft.com/office/drawing/2014/main" id="{E744F068-48F4-3FA7-18B6-D5F8FF87B0EA}"/>
                  </a:ext>
                </a:extLst>
              </p:cNvPr>
              <p:cNvSpPr txBox="1"/>
              <p:nvPr/>
            </p:nvSpPr>
            <p:spPr>
              <a:xfrm>
                <a:off x="6745003" y="3959598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 Box 4">
                <a:extLst>
                  <a:ext uri="{FF2B5EF4-FFF2-40B4-BE49-F238E27FC236}">
                    <a16:creationId xmlns:a16="http://schemas.microsoft.com/office/drawing/2014/main" id="{23C167AA-9917-8FE0-9C48-1AE26B4B421A}"/>
                  </a:ext>
                </a:extLst>
              </p:cNvPr>
              <p:cNvSpPr txBox="1"/>
              <p:nvPr/>
            </p:nvSpPr>
            <p:spPr>
              <a:xfrm>
                <a:off x="7590686" y="4579890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9F4260FE-53DC-A82E-C067-B6CF16011355}"/>
                  </a:ext>
                </a:extLst>
              </p:cNvPr>
              <p:cNvSpPr txBox="1"/>
              <p:nvPr/>
            </p:nvSpPr>
            <p:spPr>
              <a:xfrm>
                <a:off x="7285992" y="5559591"/>
                <a:ext cx="453261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3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C23B571D-9A92-9D17-CE0A-3572FEE60E67}"/>
                  </a:ext>
                </a:extLst>
              </p:cNvPr>
              <p:cNvSpPr txBox="1"/>
              <p:nvPr/>
            </p:nvSpPr>
            <p:spPr>
              <a:xfrm>
                <a:off x="6233060" y="5556008"/>
                <a:ext cx="594260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[S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20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ABF4E4E-3829-93F0-57BC-1FB6021E0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4961" y="4254254"/>
                <a:ext cx="501792" cy="364298"/>
              </a:xfrm>
              <a:prstGeom prst="line">
                <a:avLst/>
              </a:prstGeom>
              <a:ln w="22225" cap="rnd">
                <a:solidFill>
                  <a:srgbClr val="013D50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6AAFA41-A8DD-5599-4D71-2F140B9EA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2334" y="4251831"/>
                <a:ext cx="487666" cy="355039"/>
              </a:xfrm>
              <a:prstGeom prst="line">
                <a:avLst/>
              </a:prstGeom>
              <a:ln w="22225" cap="rnd">
                <a:solidFill>
                  <a:srgbClr val="385D9A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D1F2AF7-428D-44A9-A0BC-FEA1F7950A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60103" y="4982387"/>
                <a:ext cx="179150" cy="577204"/>
              </a:xfrm>
              <a:prstGeom prst="line">
                <a:avLst/>
              </a:prstGeom>
              <a:ln w="22225" cap="rnd">
                <a:solidFill>
                  <a:srgbClr val="3197A7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D90670B-FBF0-F36C-4356-D87ABE61C6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5102" y="4977271"/>
                <a:ext cx="189175" cy="580861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1E47F24-FA9F-B5DF-1DDC-E437C2194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9581" y="5777405"/>
                <a:ext cx="529239" cy="0"/>
              </a:xfrm>
              <a:prstGeom prst="line">
                <a:avLst/>
              </a:prstGeom>
              <a:ln w="22225" cap="rnd">
                <a:solidFill>
                  <a:srgbClr val="9FD4C1"/>
                </a:solidFill>
                <a:prstDash val="soli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B6F2066A-63A4-7C47-886F-13229CB8C300}"/>
                  </a:ext>
                </a:extLst>
              </p:cNvPr>
              <p:cNvSpPr/>
              <p:nvPr/>
            </p:nvSpPr>
            <p:spPr>
              <a:xfrm rot="3229763">
                <a:off x="6026427" y="4077898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19" name="Text Box 4">
                <a:extLst>
                  <a:ext uri="{FF2B5EF4-FFF2-40B4-BE49-F238E27FC236}">
                    <a16:creationId xmlns:a16="http://schemas.microsoft.com/office/drawing/2014/main" id="{6FFCF7B8-437D-FAB9-D617-64E37A2A6916}"/>
                  </a:ext>
                </a:extLst>
              </p:cNvPr>
              <p:cNvSpPr txBox="1"/>
              <p:nvPr/>
            </p:nvSpPr>
            <p:spPr>
              <a:xfrm>
                <a:off x="6332221" y="398800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CE34BC85-E5C5-ED84-8E64-FFF19D4ECE73}"/>
                  </a:ext>
                </a:extLst>
              </p:cNvPr>
              <p:cNvSpPr/>
              <p:nvPr/>
            </p:nvSpPr>
            <p:spPr>
              <a:xfrm rot="7576129">
                <a:off x="7202488" y="3963684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414CEDE7-8F22-A49F-A450-678FB407AC9B}"/>
                  </a:ext>
                </a:extLst>
              </p:cNvPr>
              <p:cNvSpPr/>
              <p:nvPr/>
            </p:nvSpPr>
            <p:spPr>
              <a:xfrm rot="11772163">
                <a:off x="7665301" y="503926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ln w="22225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40B6374D-BC44-736A-0D4E-D891A14FD601}"/>
                  </a:ext>
                </a:extLst>
              </p:cNvPr>
              <p:cNvSpPr/>
              <p:nvPr/>
            </p:nvSpPr>
            <p:spPr>
              <a:xfrm rot="20587475">
                <a:off x="5825936" y="5378960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DD2B2E4C-C876-E196-782B-B59DEF952E83}"/>
                  </a:ext>
                </a:extLst>
              </p:cNvPr>
              <p:cNvSpPr/>
              <p:nvPr/>
            </p:nvSpPr>
            <p:spPr>
              <a:xfrm rot="20587475">
                <a:off x="5748769" y="5128017"/>
                <a:ext cx="505592" cy="430146"/>
              </a:xfrm>
              <a:prstGeom prst="arc">
                <a:avLst>
                  <a:gd name="adj1" fmla="val 18107304"/>
                  <a:gd name="adj2" fmla="val 21194109"/>
                </a:avLst>
              </a:prstGeom>
              <a:noFill/>
              <a:ln w="22225" cap="rnd">
                <a:solidFill>
                  <a:srgbClr val="9FD4C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latin typeface="Georgia" panose="02040502050405020303" pitchFamily="18" charset="0"/>
                </a:endParaRPr>
              </a:p>
            </p:txBody>
          </p:sp>
          <p:sp>
            <p:nvSpPr>
              <p:cNvPr id="24" name="Text Box 4">
                <a:extLst>
                  <a:ext uri="{FF2B5EF4-FFF2-40B4-BE49-F238E27FC236}">
                    <a16:creationId xmlns:a16="http://schemas.microsoft.com/office/drawing/2014/main" id="{07E67EFF-193A-F2D2-F5D6-3DD824ECB11A}"/>
                  </a:ext>
                </a:extLst>
              </p:cNvPr>
              <p:cNvSpPr txBox="1"/>
              <p:nvPr/>
            </p:nvSpPr>
            <p:spPr>
              <a:xfrm>
                <a:off x="7455284" y="415531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 Box 4">
                <a:extLst>
                  <a:ext uri="{FF2B5EF4-FFF2-40B4-BE49-F238E27FC236}">
                    <a16:creationId xmlns:a16="http://schemas.microsoft.com/office/drawing/2014/main" id="{323889E4-DD8E-E796-7918-B0D0DCB45158}"/>
                  </a:ext>
                </a:extLst>
              </p:cNvPr>
              <p:cNvSpPr txBox="1"/>
              <p:nvPr/>
            </p:nvSpPr>
            <p:spPr>
              <a:xfrm>
                <a:off x="7666113" y="5261852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4140C24B-C75A-28B7-2E38-E26D5C18D6FC}"/>
                  </a:ext>
                </a:extLst>
              </p:cNvPr>
              <p:cNvSpPr txBox="1"/>
              <p:nvPr/>
            </p:nvSpPr>
            <p:spPr>
              <a:xfrm>
                <a:off x="5883368" y="5175530"/>
                <a:ext cx="359411" cy="2971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 Box 4">
                <a:extLst>
                  <a:ext uri="{FF2B5EF4-FFF2-40B4-BE49-F238E27FC236}">
                    <a16:creationId xmlns:a16="http://schemas.microsoft.com/office/drawing/2014/main" id="{2F94051F-87D6-39DC-69D0-454CB30B5085}"/>
                  </a:ext>
                </a:extLst>
              </p:cNvPr>
              <p:cNvSpPr txBox="1"/>
              <p:nvPr/>
            </p:nvSpPr>
            <p:spPr>
              <a:xfrm>
                <a:off x="5629815" y="4906592"/>
                <a:ext cx="583565" cy="3524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2000" kern="1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CA" sz="2000" kern="100" baseline="-25000" dirty="0">
                    <a:solidFill>
                      <a:srgbClr val="000000"/>
                    </a:solidFill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CA" sz="2000" kern="1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Text Box 23">
              <a:extLst>
                <a:ext uri="{FF2B5EF4-FFF2-40B4-BE49-F238E27FC236}">
                  <a16:creationId xmlns:a16="http://schemas.microsoft.com/office/drawing/2014/main" id="{AB0C9BD2-FDB9-9B06-CED7-5B087B60DA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29142" y="3427861"/>
              <a:ext cx="3012583" cy="3009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1" vert="horz" wrap="square" lIns="91440" tIns="45720" rIns="91440" bIns="45720" numCol="1" spcCol="0" rtlCol="0" fromWordArt="0" anchor="t" anchorCtr="0" forceAA="0" compatLnSpc="1">
              <a:prstTxWarp prst="textArchDown">
                <a:avLst>
                  <a:gd name="adj" fmla="val 162071"/>
                </a:avLst>
              </a:prstTxWarp>
              <a:noAutofit/>
            </a:bodyPr>
            <a:lstStyle/>
            <a:p>
              <a:pPr algn="ctr"/>
              <a:r>
                <a:rPr lang="en-CA" kern="100" dirty="0">
                  <a:solidFill>
                    <a:srgbClr val="000000"/>
                  </a:solidFill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Oxygen-evolving complex</a:t>
              </a:r>
              <a:endParaRPr lang="en-CA" kern="1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56FA4CE-5E91-6DDD-385C-C0FE3A5C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8944" y="2098376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33" name="TextBox 33"/>
          <p:cNvSpPr txBox="1"/>
          <p:nvPr/>
        </p:nvSpPr>
        <p:spPr>
          <a:xfrm>
            <a:off x="1377047" y="1824054"/>
            <a:ext cx="3884563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Raw Fluorescence Data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31752" y="1824054"/>
            <a:ext cx="2691011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Fourier Wavelets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EC4358-8A80-E2E3-5EC7-F8452623A919}"/>
              </a:ext>
            </a:extLst>
          </p:cNvPr>
          <p:cNvSpPr txBox="1"/>
          <p:nvPr/>
        </p:nvSpPr>
        <p:spPr>
          <a:xfrm>
            <a:off x="2064885" y="1300650"/>
            <a:ext cx="806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Plots: </a:t>
            </a:r>
            <a:r>
              <a:rPr lang="en-US" sz="1800" i="1" dirty="0">
                <a:solidFill>
                  <a:srgbClr val="0E1126"/>
                </a:solidFill>
              </a:rPr>
              <a:t>Fragilariopsis cylindrus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0°C and 1-second flash intervals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294D0EF-7862-1528-070D-587AB0E5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14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25F0D76-042E-49D1-DDB5-02B73156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42" b="2038"/>
          <a:stretch/>
        </p:blipFill>
        <p:spPr>
          <a:xfrm>
            <a:off x="518690" y="2053532"/>
            <a:ext cx="4966947" cy="42669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5D9EF4-8FF4-D0B3-85F6-A710001EF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6" t="-2601" r="1417" b="728"/>
          <a:stretch/>
        </p:blipFill>
        <p:spPr>
          <a:xfrm>
            <a:off x="6440304" y="1968420"/>
            <a:ext cx="5346446" cy="4437123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D125A876-1C0B-35F7-3F04-BBE51310FDBF}"/>
              </a:ext>
            </a:extLst>
          </p:cNvPr>
          <p:cNvSpPr txBox="1">
            <a:spLocks/>
          </p:cNvSpPr>
          <p:nvPr/>
        </p:nvSpPr>
        <p:spPr>
          <a:xfrm>
            <a:off x="1008184" y="351647"/>
            <a:ext cx="10175631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Wavelet Transformation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CBE6E-270F-4F93-63EA-982EF659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351647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ChlF Periodicity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9BB313-A148-309D-AED2-F486602F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262578"/>
            <a:ext cx="10175630" cy="4801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Sample Plot: </a:t>
            </a:r>
            <a:r>
              <a:rPr lang="en-US" sz="1800" i="1" dirty="0"/>
              <a:t>Chlamydomonas priscuii</a:t>
            </a:r>
          </a:p>
        </p:txBody>
      </p:sp>
      <p:pic>
        <p:nvPicPr>
          <p:cNvPr id="5" name="Content Placeholder 4" descr="A diagram of a temperature&#10;&#10;Description automatically generated">
            <a:extLst>
              <a:ext uri="{FF2B5EF4-FFF2-40B4-BE49-F238E27FC236}">
                <a16:creationId xmlns:a16="http://schemas.microsoft.com/office/drawing/2014/main" id="{6EA38F9B-4EA8-5E34-EDEB-07C28BA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50" y="1893537"/>
            <a:ext cx="9031640" cy="47641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C22C4-0E09-071C-0C4C-8EA4C2A5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7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4387" y="2018745"/>
            <a:ext cx="5166607" cy="3910819"/>
          </a:xfrm>
          <a:custGeom>
            <a:avLst/>
            <a:gdLst/>
            <a:ahLst/>
            <a:cxnLst/>
            <a:rect l="l" t="t" r="r" b="b"/>
            <a:pathLst>
              <a:path w="7749910" h="5866228">
                <a:moveTo>
                  <a:pt x="0" y="0"/>
                </a:moveTo>
                <a:lnTo>
                  <a:pt x="7749910" y="0"/>
                </a:lnTo>
                <a:lnTo>
                  <a:pt x="7749910" y="5866228"/>
                </a:lnTo>
                <a:lnTo>
                  <a:pt x="0" y="586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2339"/>
            </a:stretch>
          </a:blipFill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17075" y="438150"/>
            <a:ext cx="10957851" cy="75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7"/>
              </a:lnSpc>
            </a:pPr>
            <a:r>
              <a:rPr lang="en-US" sz="4800" spc="373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Duration of Oscillations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816383" y="2012395"/>
            <a:ext cx="5166043" cy="3898119"/>
          </a:xfrm>
          <a:custGeom>
            <a:avLst/>
            <a:gdLst/>
            <a:ahLst/>
            <a:cxnLst/>
            <a:rect l="l" t="t" r="r" b="b"/>
            <a:pathLst>
              <a:path w="7749065" h="5847178">
                <a:moveTo>
                  <a:pt x="0" y="0"/>
                </a:moveTo>
                <a:lnTo>
                  <a:pt x="7749065" y="0"/>
                </a:lnTo>
                <a:lnTo>
                  <a:pt x="7749065" y="5847178"/>
                </a:lnTo>
                <a:lnTo>
                  <a:pt x="0" y="584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2976"/>
            </a:stretch>
          </a:blipFill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10428" y="5698479"/>
            <a:ext cx="4290492" cy="246831"/>
            <a:chOff x="0" y="-76200"/>
            <a:chExt cx="8580985" cy="493663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21580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6628" y="-76200"/>
              <a:ext cx="20468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218436" y="-70292"/>
              <a:ext cx="512062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422592" y="-65620"/>
              <a:ext cx="512062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634129" y="-76200"/>
              <a:ext cx="43547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831599" y="-76200"/>
              <a:ext cx="41513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17695" y="-76200"/>
              <a:ext cx="40401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28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83713" y="-76200"/>
              <a:ext cx="397272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32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56481" y="5698479"/>
            <a:ext cx="4290492" cy="246831"/>
            <a:chOff x="0" y="-76200"/>
            <a:chExt cx="8580985" cy="4936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6200"/>
              <a:ext cx="21580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06628" y="-76200"/>
              <a:ext cx="20468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8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312074" y="-76200"/>
              <a:ext cx="358428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87058" y="-65620"/>
              <a:ext cx="358428" cy="48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 dirty="0">
                  <a:solidFill>
                    <a:srgbClr val="243B3B"/>
                  </a:solidFill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634129" y="-76200"/>
              <a:ext cx="43547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20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831599" y="-76200"/>
              <a:ext cx="415130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017695" y="-76200"/>
              <a:ext cx="404018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28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183713" y="-76200"/>
              <a:ext cx="397272" cy="48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333">
                  <a:solidFill>
                    <a:srgbClr val="243B3B"/>
                  </a:solidFill>
                  <a:latin typeface="Georgia" panose="02040502050405020303" pitchFamily="18" charset="0"/>
                </a:rPr>
                <a:t>32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01338" y="5973737"/>
            <a:ext cx="1583432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 dirty="0">
                <a:solidFill>
                  <a:srgbClr val="243B3B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55975" y="5973737"/>
            <a:ext cx="1583432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>
                <a:solidFill>
                  <a:srgbClr val="243B3B"/>
                </a:solidFill>
                <a:latin typeface="Georgia" panose="02040502050405020303" pitchFamily="18" charset="0"/>
              </a:rPr>
              <a:t>Flash Number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29979" y="2228661"/>
            <a:ext cx="385615" cy="3440863"/>
            <a:chOff x="0" y="-66675"/>
            <a:chExt cx="771228" cy="6881725"/>
          </a:xfrm>
        </p:grpSpPr>
        <p:sp>
          <p:nvSpPr>
            <p:cNvPr id="26" name="TextBox 26"/>
            <p:cNvSpPr txBox="1"/>
            <p:nvPr/>
          </p:nvSpPr>
          <p:spPr>
            <a:xfrm>
              <a:off x="114698" y="3178567"/>
              <a:ext cx="656530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44760" y="2097405"/>
              <a:ext cx="62646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0.02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1366" y="1015365"/>
              <a:ext cx="63986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0.04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42280" y="-66675"/>
              <a:ext cx="628948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0.06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396" y="4260606"/>
              <a:ext cx="75783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-0.02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5342646"/>
              <a:ext cx="77122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-0.04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816" y="6424686"/>
              <a:ext cx="76041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376786" y="2228661"/>
            <a:ext cx="385615" cy="3440863"/>
            <a:chOff x="0" y="-66675"/>
            <a:chExt cx="771228" cy="6881725"/>
          </a:xfrm>
        </p:grpSpPr>
        <p:sp>
          <p:nvSpPr>
            <p:cNvPr id="34" name="TextBox 34"/>
            <p:cNvSpPr txBox="1"/>
            <p:nvPr/>
          </p:nvSpPr>
          <p:spPr>
            <a:xfrm>
              <a:off x="114698" y="3178567"/>
              <a:ext cx="656530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0.00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44760" y="2097405"/>
              <a:ext cx="62646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0.02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31366" y="1015365"/>
              <a:ext cx="63986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0.04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42280" y="-66675"/>
              <a:ext cx="628948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0.06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3396" y="4260606"/>
              <a:ext cx="75783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-0.02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5342646"/>
              <a:ext cx="771226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-0.04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0816" y="6424686"/>
              <a:ext cx="760412" cy="39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067">
                  <a:solidFill>
                    <a:srgbClr val="243B3B"/>
                  </a:solidFill>
                  <a:latin typeface="Georgia" panose="02040502050405020303" pitchFamily="18" charset="0"/>
                </a:rPr>
                <a:t>-0.06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 rot="-5400000">
            <a:off x="-961859" y="3812663"/>
            <a:ext cx="2575880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600">
                <a:solidFill>
                  <a:srgbClr val="243B3B"/>
                </a:solidFill>
                <a:latin typeface="Georgia" panose="02040502050405020303" pitchFamily="18" charset="0"/>
              </a:rPr>
              <a:t>Scaled Fluorescence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43852" y="1464179"/>
            <a:ext cx="3898404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200" dirty="0">
                <a:solidFill>
                  <a:srgbClr val="0E1126"/>
                </a:solidFill>
                <a:latin typeface="Georgia" panose="02040502050405020303" pitchFamily="18" charset="0"/>
              </a:rPr>
              <a:t>Original Fourier Wavelet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131280" y="1464179"/>
            <a:ext cx="4232821" cy="43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200" dirty="0">
                <a:solidFill>
                  <a:srgbClr val="0E1126"/>
                </a:solidFill>
                <a:latin typeface="Georgia" panose="02040502050405020303" pitchFamily="18" charset="0"/>
                <a:ea typeface="Codec Pro"/>
              </a:rPr>
              <a:t>Reconstruction at 𝛼 =0.05 </a:t>
            </a:r>
          </a:p>
        </p:txBody>
      </p:sp>
      <p:sp>
        <p:nvSpPr>
          <p:cNvPr id="44" name="AutoShape 44"/>
          <p:cNvSpPr/>
          <p:nvPr/>
        </p:nvSpPr>
        <p:spPr>
          <a:xfrm>
            <a:off x="5855480" y="1760512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067">
              <a:latin typeface="Georgia" panose="02040502050405020303" pitchFamily="18" charset="0"/>
            </a:endParaRP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1AB8C50-996F-D03C-B5A1-9E74D7C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2BC9F-AF0D-3429-A5E7-20A16CF3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17</a:t>
            </a:fld>
            <a:endParaRPr lang="en-US"/>
          </a:p>
        </p:txBody>
      </p:sp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AD4B3B4C-CD24-9DC3-7831-E790A9DA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5" y="1690688"/>
            <a:ext cx="10128249" cy="4557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8C63D-8A1A-8984-04B5-1F44A07963AF}"/>
              </a:ext>
            </a:extLst>
          </p:cNvPr>
          <p:cNvSpPr txBox="1"/>
          <p:nvPr/>
        </p:nvSpPr>
        <p:spPr>
          <a:xfrm>
            <a:off x="1594338" y="6396029"/>
            <a:ext cx="9003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Individual strains sustain longer cycling under </a:t>
            </a:r>
            <a:r>
              <a:rPr lang="en-US" sz="1600" b="1" dirty="0"/>
              <a:t>higher</a:t>
            </a:r>
            <a:r>
              <a:rPr lang="en-US" sz="1600" dirty="0"/>
              <a:t> steady-state light &amp; </a:t>
            </a:r>
            <a:r>
              <a:rPr lang="en-US" sz="1600" b="1" dirty="0"/>
              <a:t>lower</a:t>
            </a:r>
            <a:r>
              <a:rPr lang="en-US" sz="1600" dirty="0"/>
              <a:t> temperatures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039D49-D6F0-F7D2-0CE1-3D7B115BE8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latin typeface="Palatino" pitchFamily="2" charset="77"/>
                <a:ea typeface="Palatino" pitchFamily="2" charset="77"/>
              </a:rPr>
              <a:t>Trends Within Taxa</a:t>
            </a:r>
            <a:endParaRPr lang="en-US" sz="48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239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4DF1-9AAA-9B8D-8033-192F0458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Comparison Across Taxa</a:t>
            </a:r>
          </a:p>
        </p:txBody>
      </p:sp>
      <p:pic>
        <p:nvPicPr>
          <p:cNvPr id="13" name="Content Placeholder 12" descr="A graph of different temperature levels&#10;&#10;Description automatically generated with medium confidence">
            <a:extLst>
              <a:ext uri="{FF2B5EF4-FFF2-40B4-BE49-F238E27FC236}">
                <a16:creationId xmlns:a16="http://schemas.microsoft.com/office/drawing/2014/main" id="{30CB518B-C25A-534C-597C-7B0A5FA8D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4404" y="1445916"/>
            <a:ext cx="8008645" cy="480518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755D6-19CD-1503-EEC3-41DFD6FCDE2E}"/>
              </a:ext>
            </a:extLst>
          </p:cNvPr>
          <p:cNvSpPr txBox="1"/>
          <p:nvPr/>
        </p:nvSpPr>
        <p:spPr>
          <a:xfrm>
            <a:off x="2388973" y="6410096"/>
            <a:ext cx="741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Polar strains exhibited significant cycling across a </a:t>
            </a:r>
            <a:r>
              <a:rPr lang="en-US" sz="1600" b="1" dirty="0"/>
              <a:t>broader</a:t>
            </a:r>
            <a:r>
              <a:rPr lang="en-US" sz="1600" dirty="0"/>
              <a:t> range of conditions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9C2863-A18C-20A5-7D6D-3F481EB2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0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A5F40D-298C-1688-A989-7B62CF790A3E}"/>
              </a:ext>
            </a:extLst>
          </p:cNvPr>
          <p:cNvSpPr txBox="1">
            <a:spLocks/>
          </p:cNvSpPr>
          <p:nvPr/>
        </p:nvSpPr>
        <p:spPr>
          <a:xfrm>
            <a:off x="838200" y="2909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Comparison Across Taxa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388973" y="6397739"/>
            <a:ext cx="7728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Polar strains sustained </a:t>
            </a:r>
            <a:r>
              <a:rPr lang="en-US" sz="1600" b="1" dirty="0"/>
              <a:t>longer</a:t>
            </a:r>
            <a:r>
              <a:rPr lang="en-US" sz="1600" dirty="0"/>
              <a:t> cycling under comparable conditions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19</a:t>
            </a:fld>
            <a:endParaRPr lang="en-US"/>
          </a:p>
        </p:txBody>
      </p:sp>
      <p:pic>
        <p:nvPicPr>
          <p:cNvPr id="18" name="Content Placeholder 17" descr="A diagram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65274A1-CBE3-0B37-D56A-8F4EDC7B4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6960" y="1616547"/>
            <a:ext cx="10212067" cy="4595430"/>
          </a:xfrm>
        </p:spPr>
      </p:pic>
    </p:spTree>
    <p:extLst>
      <p:ext uri="{BB962C8B-B14F-4D97-AF65-F5344CB8AC3E}">
        <p14:creationId xmlns:p14="http://schemas.microsoft.com/office/powerpoint/2010/main" val="130018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the ocean&#10;&#10;Description automatically generated">
            <a:extLst>
              <a:ext uri="{FF2B5EF4-FFF2-40B4-BE49-F238E27FC236}">
                <a16:creationId xmlns:a16="http://schemas.microsoft.com/office/drawing/2014/main" id="{61DA5C04-DABA-B96B-C375-D47E41166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" t="23879" r="3835" b="29509"/>
          <a:stretch/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7F5473-56D4-4EE7-6709-8EA430E7C5FC}"/>
              </a:ext>
            </a:extLst>
          </p:cNvPr>
          <p:cNvSpPr/>
          <p:nvPr/>
        </p:nvSpPr>
        <p:spPr>
          <a:xfrm>
            <a:off x="6169890" y="6613236"/>
            <a:ext cx="6022109" cy="244764"/>
          </a:xfrm>
          <a:prstGeom prst="roundRect">
            <a:avLst>
              <a:gd name="adj" fmla="val 18501"/>
            </a:avLst>
          </a:prstGeom>
          <a:solidFill>
            <a:srgbClr val="D6E5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1126"/>
                </a:solidFill>
                <a:ea typeface="Palatino" pitchFamily="2" charset="77"/>
              </a:rPr>
              <a:t>Phytoplankton Bloom in the Barents Sea, August 2021. Image: Joshua Stevens (NASA)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8A568-EF38-5C70-A08C-75310687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7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3651" y="5280611"/>
            <a:ext cx="10944697" cy="901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00000"/>
                </a:solidFill>
              </a:rPr>
              <a:t>Diverse polar phytoplankton exhibit the capacity to sustain photosynthesis under extreme low light, at low temperatures</a:t>
            </a:r>
            <a:endParaRPr lang="en-US" sz="2666" dirty="0">
              <a:solidFill>
                <a:srgbClr val="000000"/>
              </a:solidFill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93288" y="1796384"/>
            <a:ext cx="9205424" cy="3030713"/>
            <a:chOff x="0" y="-131486"/>
            <a:chExt cx="18410848" cy="6061425"/>
          </a:xfrm>
        </p:grpSpPr>
        <p:sp>
          <p:nvSpPr>
            <p:cNvPr id="5" name="TextBox 5"/>
            <p:cNvSpPr txBox="1"/>
            <p:nvPr/>
          </p:nvSpPr>
          <p:spPr>
            <a:xfrm>
              <a:off x="1468482" y="-131486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Within taxa, higher light levels and colder temperatures result in stronger maintenance of s-state cycling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68482" y="2172678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Polar taxa exhibit significant cycling across a broader range of conditions than their temperate counterparts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68480" y="4439019"/>
              <a:ext cx="16942366" cy="149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7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Polar taxa maintain synchronicity in S-State cycling longer than temperate taxa under comparable conditions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7106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41368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18993"/>
              <a:ext cx="110653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</a:pPr>
              <a:r>
                <a:rPr lang="en-US" sz="4588" spc="321" dirty="0">
                  <a:solidFill>
                    <a:srgbClr val="4F90A6"/>
                  </a:solidFill>
                </a:rPr>
                <a:t>3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E0ABDA-40EE-99E1-063E-7A258B18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AA8D5C3-BA40-EC29-1758-E7530DA23E56}"/>
              </a:ext>
            </a:extLst>
          </p:cNvPr>
          <p:cNvSpPr txBox="1">
            <a:spLocks/>
          </p:cNvSpPr>
          <p:nvPr/>
        </p:nvSpPr>
        <p:spPr>
          <a:xfrm>
            <a:off x="838200" y="2909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Key Conclusions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054834" h="21736031">
                <a:moveTo>
                  <a:pt x="0" y="0"/>
                </a:moveTo>
                <a:lnTo>
                  <a:pt x="29054834" y="0"/>
                </a:lnTo>
                <a:lnTo>
                  <a:pt x="29054834" y="21736031"/>
                </a:lnTo>
                <a:lnTo>
                  <a:pt x="0" y="21736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233" t="-55365" r="-32411" b="-13882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AutoShape 3"/>
          <p:cNvSpPr/>
          <p:nvPr/>
        </p:nvSpPr>
        <p:spPr>
          <a:xfrm>
            <a:off x="1036482" y="1363643"/>
            <a:ext cx="10119035" cy="5146694"/>
          </a:xfrm>
          <a:prstGeom prst="rect">
            <a:avLst/>
          </a:prstGeom>
          <a:solidFill>
            <a:srgbClr val="0E1126">
              <a:alpha val="89804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/>
          <p:cNvSpPr txBox="1"/>
          <p:nvPr/>
        </p:nvSpPr>
        <p:spPr>
          <a:xfrm>
            <a:off x="1195664" y="1504610"/>
            <a:ext cx="9800670" cy="397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1600" dirty="0">
                <a:solidFill>
                  <a:srgbClr val="F7F7F7"/>
                </a:solidFill>
              </a:rPr>
              <a:t>I would like to express my gratitude to my supervisor:</a:t>
            </a:r>
          </a:p>
          <a:p>
            <a:pPr algn="ctr"/>
            <a:r>
              <a:rPr lang="en-US" sz="2400" dirty="0">
                <a:solidFill>
                  <a:srgbClr val="F7F7F7"/>
                </a:solidFill>
              </a:rPr>
              <a:t>Dr. Douglas A Campbell</a:t>
            </a:r>
          </a:p>
          <a:p>
            <a:pPr algn="ctr"/>
            <a:endParaRPr lang="en-US" dirty="0">
              <a:solidFill>
                <a:srgbClr val="F7F7F7"/>
              </a:solidFill>
            </a:endParaRP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as well as Campbell Lab members: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Dr. Maximilian Berthold, Dr. Sylwia Sliwinska-Wilczewska, 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Naaman Omar, &amp; Mireille Savoie</a:t>
            </a:r>
          </a:p>
          <a:p>
            <a:pPr algn="ctr">
              <a:lnSpc>
                <a:spcPts val="3360"/>
              </a:lnSpc>
            </a:pPr>
            <a:endParaRPr lang="en-US" sz="1600" dirty="0">
              <a:solidFill>
                <a:srgbClr val="F7F7F7"/>
              </a:solidFill>
            </a:endParaRPr>
          </a:p>
          <a:p>
            <a:pPr algn="ctr">
              <a:lnSpc>
                <a:spcPts val="2987"/>
              </a:lnSpc>
            </a:pPr>
            <a:r>
              <a:rPr lang="en-US" sz="1600" dirty="0">
                <a:solidFill>
                  <a:srgbClr val="F7F7F7"/>
                </a:solidFill>
              </a:rPr>
              <a:t>and our partners at 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The International Research Laboratory Takuvik at Université de Laval</a:t>
            </a:r>
          </a:p>
          <a:p>
            <a:pPr algn="ctr">
              <a:lnSpc>
                <a:spcPts val="3360"/>
              </a:lnSpc>
            </a:pPr>
            <a:r>
              <a:rPr lang="en-US" sz="1600" dirty="0">
                <a:solidFill>
                  <a:srgbClr val="F7F7F7"/>
                </a:solidFill>
              </a:rPr>
              <a:t> &amp; Cvetkovska Lab at the University of Ottawa </a:t>
            </a:r>
          </a:p>
        </p:txBody>
      </p:sp>
      <p:sp>
        <p:nvSpPr>
          <p:cNvPr id="5" name="Freeform 5"/>
          <p:cNvSpPr/>
          <p:nvPr/>
        </p:nvSpPr>
        <p:spPr>
          <a:xfrm>
            <a:off x="1036482" y="5538454"/>
            <a:ext cx="2268985" cy="971882"/>
          </a:xfrm>
          <a:custGeom>
            <a:avLst/>
            <a:gdLst/>
            <a:ahLst/>
            <a:cxnLst/>
            <a:rect l="l" t="t" r="r" b="b"/>
            <a:pathLst>
              <a:path w="3403477" h="1457823">
                <a:moveTo>
                  <a:pt x="0" y="0"/>
                </a:moveTo>
                <a:lnTo>
                  <a:pt x="3403477" y="0"/>
                </a:lnTo>
                <a:lnTo>
                  <a:pt x="3403477" y="1457822"/>
                </a:lnTo>
                <a:lnTo>
                  <a:pt x="0" y="14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>
            <a:off x="3947807" y="5538455"/>
            <a:ext cx="1413167" cy="957499"/>
          </a:xfrm>
          <a:custGeom>
            <a:avLst/>
            <a:gdLst/>
            <a:ahLst/>
            <a:cxnLst/>
            <a:rect l="l" t="t" r="r" b="b"/>
            <a:pathLst>
              <a:path w="2119751" h="1436249">
                <a:moveTo>
                  <a:pt x="0" y="0"/>
                </a:moveTo>
                <a:lnTo>
                  <a:pt x="2119751" y="0"/>
                </a:lnTo>
                <a:lnTo>
                  <a:pt x="2119751" y="1436248"/>
                </a:lnTo>
                <a:lnTo>
                  <a:pt x="0" y="1436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41" b="-2304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10140312" y="5538454"/>
            <a:ext cx="994964" cy="925749"/>
          </a:xfrm>
          <a:custGeom>
            <a:avLst/>
            <a:gdLst/>
            <a:ahLst/>
            <a:cxnLst/>
            <a:rect l="l" t="t" r="r" b="b"/>
            <a:pathLst>
              <a:path w="1492446" h="1388624">
                <a:moveTo>
                  <a:pt x="0" y="0"/>
                </a:moveTo>
                <a:lnTo>
                  <a:pt x="1492446" y="0"/>
                </a:lnTo>
                <a:lnTo>
                  <a:pt x="1492446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6002324" y="5605122"/>
            <a:ext cx="1929540" cy="838546"/>
          </a:xfrm>
          <a:custGeom>
            <a:avLst/>
            <a:gdLst/>
            <a:ahLst/>
            <a:cxnLst/>
            <a:rect l="l" t="t" r="r" b="b"/>
            <a:pathLst>
              <a:path w="2894310" h="1257819">
                <a:moveTo>
                  <a:pt x="0" y="0"/>
                </a:moveTo>
                <a:lnTo>
                  <a:pt x="2894310" y="0"/>
                </a:lnTo>
                <a:lnTo>
                  <a:pt x="2894310" y="1257819"/>
                </a:lnTo>
                <a:lnTo>
                  <a:pt x="0" y="125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/>
          <p:cNvSpPr/>
          <p:nvPr/>
        </p:nvSpPr>
        <p:spPr>
          <a:xfrm>
            <a:off x="8573214" y="5538454"/>
            <a:ext cx="925749" cy="925749"/>
          </a:xfrm>
          <a:custGeom>
            <a:avLst/>
            <a:gdLst/>
            <a:ahLst/>
            <a:cxnLst/>
            <a:rect l="l" t="t" r="r" b="b"/>
            <a:pathLst>
              <a:path w="1388624" h="1388624">
                <a:moveTo>
                  <a:pt x="0" y="0"/>
                </a:moveTo>
                <a:lnTo>
                  <a:pt x="1388623" y="0"/>
                </a:lnTo>
                <a:lnTo>
                  <a:pt x="1388623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361006" y="435817"/>
            <a:ext cx="11469988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7"/>
              </a:lnSpc>
            </a:pPr>
            <a:r>
              <a:rPr lang="en-US" sz="4800" spc="373" dirty="0">
                <a:ln w="3175">
                  <a:noFill/>
                </a:ln>
                <a:solidFill>
                  <a:srgbClr val="0E1126"/>
                </a:solidFill>
                <a:effectLst>
                  <a:glow rad="63500">
                    <a:srgbClr val="F7F7F7">
                      <a:alpha val="40000"/>
                    </a:srgbClr>
                  </a:glow>
                </a:effectLst>
                <a:latin typeface="Palatino" pitchFamily="2" charset="77"/>
                <a:ea typeface="Palatino" pitchFamily="2" charset="77"/>
              </a:rPr>
              <a:t>Acknowledgements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80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7D0E2DC7-8A47-B99D-1112-3DBBF2B8B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" b="138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276" y="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4E4394F-46CC-EE4E-AD20-96A99937E76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A3717F-BDD5-0723-FEDC-64079758F103}"/>
              </a:ext>
            </a:extLst>
          </p:cNvPr>
          <p:cNvSpPr/>
          <p:nvPr/>
        </p:nvSpPr>
        <p:spPr>
          <a:xfrm>
            <a:off x="9800491" y="6576647"/>
            <a:ext cx="2391507" cy="281354"/>
          </a:xfrm>
          <a:prstGeom prst="roundRect">
            <a:avLst>
              <a:gd name="adj" fmla="val 18501"/>
            </a:avLst>
          </a:prstGeom>
          <a:solidFill>
            <a:srgbClr val="D6E5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1126"/>
                </a:solidFill>
                <a:ea typeface="Palatino" pitchFamily="2" charset="77"/>
              </a:rPr>
              <a:t>Sub-ice algae. Image: M. Stenzel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9F4474E-13FC-C953-8C7A-A4AF69B6E775}"/>
              </a:ext>
            </a:extLst>
          </p:cNvPr>
          <p:cNvSpPr/>
          <p:nvPr/>
        </p:nvSpPr>
        <p:spPr>
          <a:xfrm>
            <a:off x="2909207" y="2541814"/>
            <a:ext cx="6373585" cy="1774372"/>
          </a:xfrm>
          <a:prstGeom prst="roundRect">
            <a:avLst/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Palatino" pitchFamily="2" charset="77"/>
                <a:ea typeface="Palatino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86753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2544-C810-5407-4400-35415CC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ACB3-9683-16B3-204A-227A4906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307A1-E4F6-1EFF-4CAF-461C3A52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5F604-82DD-0E0E-C0BE-A119416B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Photic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7BEB-9D9C-6F7D-369B-5E7C7334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751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E1126"/>
                </a:solidFill>
              </a:rPr>
              <a:t>Light Attenuation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FF98-C30D-C368-A8B6-8965BEAF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75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E1126"/>
                </a:solidFill>
              </a:rPr>
              <a:t>Solar Angle</a:t>
            </a:r>
          </a:p>
        </p:txBody>
      </p:sp>
      <p:pic>
        <p:nvPicPr>
          <p:cNvPr id="8" name="Picture 7" descr="A circle of earths with a yellow circle in the middle&#10;&#10;Description automatically generated">
            <a:extLst>
              <a:ext uri="{FF2B5EF4-FFF2-40B4-BE49-F238E27FC236}">
                <a16:creationId xmlns:a16="http://schemas.microsoft.com/office/drawing/2014/main" id="{6E2B1D1B-1969-ADC7-5016-5E3E6E38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03" y="2400797"/>
            <a:ext cx="4137193" cy="4192813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405FCCA-913E-A7DE-F84D-2F71E1F8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3</a:t>
            </a:fld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F9858D7A-267F-1329-A695-A0184D472B41}"/>
              </a:ext>
            </a:extLst>
          </p:cNvPr>
          <p:cNvSpPr>
            <a:spLocks noChangeAspect="1"/>
          </p:cNvSpPr>
          <p:nvPr/>
        </p:nvSpPr>
        <p:spPr>
          <a:xfrm>
            <a:off x="1798344" y="2450390"/>
            <a:ext cx="3261312" cy="3957141"/>
          </a:xfrm>
          <a:custGeom>
            <a:avLst/>
            <a:gdLst/>
            <a:ahLst/>
            <a:cxnLst/>
            <a:rect l="l" t="t" r="r" b="b"/>
            <a:pathLst>
              <a:path w="16256999" h="6827546">
                <a:moveTo>
                  <a:pt x="0" y="0"/>
                </a:moveTo>
                <a:lnTo>
                  <a:pt x="16256998" y="0"/>
                </a:lnTo>
                <a:lnTo>
                  <a:pt x="16256998" y="6827546"/>
                </a:lnTo>
                <a:lnTo>
                  <a:pt x="0" y="6827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764" t="1090" b="-118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0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815CC-B4A5-505A-5D7F-DE2125C3CBF4}"/>
              </a:ext>
            </a:extLst>
          </p:cNvPr>
          <p:cNvSpPr txBox="1"/>
          <p:nvPr/>
        </p:nvSpPr>
        <p:spPr>
          <a:xfrm>
            <a:off x="2321169" y="4700954"/>
            <a:ext cx="754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hypothesized mechanism: suppressing energetically wasteful charge recombinations in Photosystem II</a:t>
            </a:r>
          </a:p>
        </p:txBody>
      </p:sp>
    </p:spTree>
    <p:extLst>
      <p:ext uri="{BB962C8B-B14F-4D97-AF65-F5344CB8AC3E}">
        <p14:creationId xmlns:p14="http://schemas.microsoft.com/office/powerpoint/2010/main" val="402083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D3A11F-1215-1D5E-166D-EC5043233A4E}"/>
              </a:ext>
            </a:extLst>
          </p:cNvPr>
          <p:cNvGrpSpPr/>
          <p:nvPr/>
        </p:nvGrpSpPr>
        <p:grpSpPr>
          <a:xfrm rot="6739495">
            <a:off x="2121622" y="598388"/>
            <a:ext cx="7433811" cy="6275655"/>
            <a:chOff x="2142675" y="747571"/>
            <a:chExt cx="6779602" cy="5676365"/>
          </a:xfrm>
        </p:grpSpPr>
        <p:pic>
          <p:nvPicPr>
            <p:cNvPr id="3" name="Picture 2" descr="A diagram of a cell&#10;&#10;Description automatically generated">
              <a:extLst>
                <a:ext uri="{FF2B5EF4-FFF2-40B4-BE49-F238E27FC236}">
                  <a16:creationId xmlns:a16="http://schemas.microsoft.com/office/drawing/2014/main" id="{F66F461F-4031-56B2-D578-81F9CA1C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35" t="263" r="31740"/>
            <a:stretch/>
          </p:blipFill>
          <p:spPr>
            <a:xfrm rot="18366360">
              <a:off x="2694293" y="195953"/>
              <a:ext cx="5676365" cy="6779602"/>
            </a:xfrm>
            <a:prstGeom prst="rect">
              <a:avLst/>
            </a:prstGeom>
          </p:spPr>
        </p:pic>
        <p:pic>
          <p:nvPicPr>
            <p:cNvPr id="7" name="Picture 6" descr="A green cell structure with a yellow circle&#10;&#10;Description automatically generated">
              <a:extLst>
                <a:ext uri="{FF2B5EF4-FFF2-40B4-BE49-F238E27FC236}">
                  <a16:creationId xmlns:a16="http://schemas.microsoft.com/office/drawing/2014/main" id="{A79AA6B3-9879-41D2-CF44-BCD641D1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358805">
              <a:off x="4334528" y="2361549"/>
              <a:ext cx="3970102" cy="39160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Phytoplankton Cell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6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98300">
            <a:off x="2565560" y="20794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Chloroplast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A0257-3187-E603-523F-28FA83D9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40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98300">
            <a:off x="2565560" y="20794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65752B-8674-DB22-0A16-424D6EA2B46B}"/>
              </a:ext>
            </a:extLst>
          </p:cNvPr>
          <p:cNvSpPr>
            <a:spLocks noChangeAspect="1"/>
          </p:cNvSpPr>
          <p:nvPr/>
        </p:nvSpPr>
        <p:spPr>
          <a:xfrm>
            <a:off x="6487420" y="3955719"/>
            <a:ext cx="478988" cy="479286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4C62003F-C473-455E-134D-7E64C2CD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75651" y="3955719"/>
            <a:ext cx="3916349" cy="2741444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3B123500-5A7F-D7ED-D2EF-5526CD00DC0E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6966408" y="4195362"/>
            <a:ext cx="1309243" cy="1131079"/>
          </a:xfrm>
          <a:prstGeom prst="curvedConnector3">
            <a:avLst/>
          </a:prstGeom>
          <a:ln w="38100">
            <a:solidFill>
              <a:srgbClr val="0E11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61E93-7456-E458-1847-838D9E19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1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396335"/>
            <a:ext cx="327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 Membrane</a:t>
            </a:r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4C62003F-C473-455E-134D-7E64C2CD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75651" y="3955719"/>
            <a:ext cx="3916349" cy="27414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65752B-8674-DB22-0A16-424D6EA2B46B}"/>
              </a:ext>
            </a:extLst>
          </p:cNvPr>
          <p:cNvSpPr>
            <a:spLocks noChangeAspect="1"/>
          </p:cNvSpPr>
          <p:nvPr/>
        </p:nvSpPr>
        <p:spPr>
          <a:xfrm>
            <a:off x="9714764" y="5140181"/>
            <a:ext cx="197023" cy="197145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0208F03-1CA2-745E-EB4F-60B18617C380}"/>
              </a:ext>
            </a:extLst>
          </p:cNvPr>
          <p:cNvGrpSpPr>
            <a:grpSpLocks noChangeAspect="1"/>
          </p:cNvGrpSpPr>
          <p:nvPr/>
        </p:nvGrpSpPr>
        <p:grpSpPr>
          <a:xfrm>
            <a:off x="565640" y="495062"/>
            <a:ext cx="7432140" cy="3460657"/>
            <a:chOff x="1930801" y="1187574"/>
            <a:chExt cx="8330399" cy="3878917"/>
          </a:xfrm>
        </p:grpSpPr>
        <p:sp>
          <p:nvSpPr>
            <p:cNvPr id="78" name="Terminator 77">
              <a:extLst>
                <a:ext uri="{FF2B5EF4-FFF2-40B4-BE49-F238E27FC236}">
                  <a16:creationId xmlns:a16="http://schemas.microsoft.com/office/drawing/2014/main" id="{59EB8F3A-E70A-3573-376B-02FF7FCAB9CF}"/>
                </a:ext>
              </a:extLst>
            </p:cNvPr>
            <p:cNvSpPr/>
            <p:nvPr/>
          </p:nvSpPr>
          <p:spPr>
            <a:xfrm>
              <a:off x="4630320" y="3591306"/>
              <a:ext cx="338686" cy="281283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D93341A1-BFF7-169B-BD9C-07F3AE12D0D4}"/>
                </a:ext>
              </a:extLst>
            </p:cNvPr>
            <p:cNvSpPr/>
            <p:nvPr/>
          </p:nvSpPr>
          <p:spPr>
            <a:xfrm rot="13195476">
              <a:off x="5991819" y="3179102"/>
              <a:ext cx="208362" cy="585437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none" w="sm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7BC072BB-89A0-2E10-9C9D-4881CB0A8927}"/>
                </a:ext>
              </a:extLst>
            </p:cNvPr>
            <p:cNvSpPr/>
            <p:nvPr/>
          </p:nvSpPr>
          <p:spPr>
            <a:xfrm rot="1667098">
              <a:off x="5648777" y="3705986"/>
              <a:ext cx="208362" cy="585437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2">
              <a:extLst>
                <a:ext uri="{FF2B5EF4-FFF2-40B4-BE49-F238E27FC236}">
                  <a16:creationId xmlns:a16="http://schemas.microsoft.com/office/drawing/2014/main" id="{5365E0D4-C25A-F644-701C-BFF86398BB14}"/>
                </a:ext>
              </a:extLst>
            </p:cNvPr>
            <p:cNvSpPr/>
            <p:nvPr/>
          </p:nvSpPr>
          <p:spPr>
            <a:xfrm>
              <a:off x="1930801" y="1920723"/>
              <a:ext cx="8330399" cy="2751947"/>
            </a:xfrm>
            <a:custGeom>
              <a:avLst/>
              <a:gdLst/>
              <a:ahLst/>
              <a:cxnLst/>
              <a:rect l="l" t="t" r="r" b="b"/>
              <a:pathLst>
                <a:path w="8333755" h="2750139">
                  <a:moveTo>
                    <a:pt x="0" y="0"/>
                  </a:moveTo>
                  <a:lnTo>
                    <a:pt x="8333755" y="0"/>
                  </a:lnTo>
                  <a:lnTo>
                    <a:pt x="8333755" y="2750140"/>
                  </a:lnTo>
                  <a:lnTo>
                    <a:pt x="0" y="2750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rminator 81">
              <a:extLst>
                <a:ext uri="{FF2B5EF4-FFF2-40B4-BE49-F238E27FC236}">
                  <a16:creationId xmlns:a16="http://schemas.microsoft.com/office/drawing/2014/main" id="{8B7A0543-5FB1-C7F7-AD6F-3F4846058981}"/>
                </a:ext>
              </a:extLst>
            </p:cNvPr>
            <p:cNvSpPr/>
            <p:nvPr/>
          </p:nvSpPr>
          <p:spPr>
            <a:xfrm>
              <a:off x="4351298" y="3789626"/>
              <a:ext cx="377067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rminator 82">
              <a:extLst>
                <a:ext uri="{FF2B5EF4-FFF2-40B4-BE49-F238E27FC236}">
                  <a16:creationId xmlns:a16="http://schemas.microsoft.com/office/drawing/2014/main" id="{0D227738-ADB6-0AD6-2838-6E9B57DE7932}"/>
                </a:ext>
              </a:extLst>
            </p:cNvPr>
            <p:cNvSpPr/>
            <p:nvPr/>
          </p:nvSpPr>
          <p:spPr>
            <a:xfrm>
              <a:off x="4835823" y="3234020"/>
              <a:ext cx="424038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rminator 83">
              <a:extLst>
                <a:ext uri="{FF2B5EF4-FFF2-40B4-BE49-F238E27FC236}">
                  <a16:creationId xmlns:a16="http://schemas.microsoft.com/office/drawing/2014/main" id="{7470B949-183F-9935-EB22-C1A73C616AB1}"/>
                </a:ext>
              </a:extLst>
            </p:cNvPr>
            <p:cNvSpPr/>
            <p:nvPr/>
          </p:nvSpPr>
          <p:spPr>
            <a:xfrm>
              <a:off x="5037135" y="1879585"/>
              <a:ext cx="377067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 4">
              <a:extLst>
                <a:ext uri="{FF2B5EF4-FFF2-40B4-BE49-F238E27FC236}">
                  <a16:creationId xmlns:a16="http://schemas.microsoft.com/office/drawing/2014/main" id="{7ACBFDD4-4781-7025-19A9-5C659E828D80}"/>
                </a:ext>
              </a:extLst>
            </p:cNvPr>
            <p:cNvSpPr/>
            <p:nvPr/>
          </p:nvSpPr>
          <p:spPr>
            <a:xfrm rot="10235298">
              <a:off x="5949620" y="1497775"/>
              <a:ext cx="2041299" cy="3441622"/>
            </a:xfrm>
            <a:custGeom>
              <a:avLst/>
              <a:gdLst/>
              <a:ahLst/>
              <a:cxnLst/>
              <a:rect l="l" t="t" r="r" b="b"/>
              <a:pathLst>
                <a:path w="2042121" h="3439361">
                  <a:moveTo>
                    <a:pt x="0" y="0"/>
                  </a:moveTo>
                  <a:lnTo>
                    <a:pt x="2042120" y="0"/>
                  </a:lnTo>
                  <a:lnTo>
                    <a:pt x="2042120" y="3439361"/>
                  </a:lnTo>
                  <a:lnTo>
                    <a:pt x="0" y="3439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">
              <a:extLst>
                <a:ext uri="{FF2B5EF4-FFF2-40B4-BE49-F238E27FC236}">
                  <a16:creationId xmlns:a16="http://schemas.microsoft.com/office/drawing/2014/main" id="{5FA0B974-F276-D68E-D7E9-FA622A91E482}"/>
                </a:ext>
              </a:extLst>
            </p:cNvPr>
            <p:cNvSpPr/>
            <p:nvPr/>
          </p:nvSpPr>
          <p:spPr>
            <a:xfrm>
              <a:off x="4234589" y="1512373"/>
              <a:ext cx="2108021" cy="3554118"/>
            </a:xfrm>
            <a:custGeom>
              <a:avLst/>
              <a:gdLst/>
              <a:ahLst/>
              <a:cxnLst/>
              <a:rect l="l" t="t" r="r" b="b"/>
              <a:pathLst>
                <a:path w="2108871" h="3551783">
                  <a:moveTo>
                    <a:pt x="0" y="0"/>
                  </a:moveTo>
                  <a:lnTo>
                    <a:pt x="2108871" y="0"/>
                  </a:lnTo>
                  <a:lnTo>
                    <a:pt x="2108871" y="3551782"/>
                  </a:lnTo>
                  <a:lnTo>
                    <a:pt x="0" y="3551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3596625E-C637-4AC2-F684-7085E2102449}"/>
                </a:ext>
              </a:extLst>
            </p:cNvPr>
            <p:cNvSpPr/>
            <p:nvPr/>
          </p:nvSpPr>
          <p:spPr>
            <a:xfrm flipH="1">
              <a:off x="5634758" y="1512373"/>
              <a:ext cx="2108021" cy="3554118"/>
            </a:xfrm>
            <a:custGeom>
              <a:avLst/>
              <a:gdLst/>
              <a:ahLst/>
              <a:cxnLst/>
              <a:rect l="l" t="t" r="r" b="b"/>
              <a:pathLst>
                <a:path w="2108871" h="3551783">
                  <a:moveTo>
                    <a:pt x="2108871" y="0"/>
                  </a:moveTo>
                  <a:lnTo>
                    <a:pt x="0" y="0"/>
                  </a:lnTo>
                  <a:lnTo>
                    <a:pt x="0" y="3551782"/>
                  </a:lnTo>
                  <a:lnTo>
                    <a:pt x="2108871" y="3551782"/>
                  </a:lnTo>
                  <a:lnTo>
                    <a:pt x="2108871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6">
              <a:extLst>
                <a:ext uri="{FF2B5EF4-FFF2-40B4-BE49-F238E27FC236}">
                  <a16:creationId xmlns:a16="http://schemas.microsoft.com/office/drawing/2014/main" id="{742AA4F4-276D-D8FB-B19D-2B30D74F6497}"/>
                </a:ext>
              </a:extLst>
            </p:cNvPr>
            <p:cNvGrpSpPr/>
            <p:nvPr/>
          </p:nvGrpSpPr>
          <p:grpSpPr>
            <a:xfrm rot="388971">
              <a:off x="4004129" y="1190583"/>
              <a:ext cx="3608153" cy="3429447"/>
              <a:chOff x="75809" y="93843"/>
              <a:chExt cx="4812808" cy="4569593"/>
            </a:xfrm>
          </p:grpSpPr>
          <p:sp>
            <p:nvSpPr>
              <p:cNvPr id="106" name="Freeform 7">
                <a:extLst>
                  <a:ext uri="{FF2B5EF4-FFF2-40B4-BE49-F238E27FC236}">
                    <a16:creationId xmlns:a16="http://schemas.microsoft.com/office/drawing/2014/main" id="{9A2BFFFA-446D-6592-4720-D48DC994C0EA}"/>
                  </a:ext>
                </a:extLst>
              </p:cNvPr>
              <p:cNvSpPr/>
              <p:nvPr/>
            </p:nvSpPr>
            <p:spPr>
              <a:xfrm rot="16390325" flipV="1">
                <a:off x="375752" y="-206100"/>
                <a:ext cx="3208915" cy="3808801"/>
              </a:xfrm>
              <a:custGeom>
                <a:avLst/>
                <a:gdLst/>
                <a:ahLst/>
                <a:cxnLst/>
                <a:rect l="l" t="t" r="r" b="b"/>
                <a:pathLst>
                  <a:path w="3208915" h="3808801">
                    <a:moveTo>
                      <a:pt x="0" y="3808801"/>
                    </a:moveTo>
                    <a:lnTo>
                      <a:pt x="3208914" y="3808801"/>
                    </a:lnTo>
                    <a:lnTo>
                      <a:pt x="3208914" y="0"/>
                    </a:lnTo>
                    <a:lnTo>
                      <a:pt x="0" y="0"/>
                    </a:lnTo>
                    <a:lnTo>
                      <a:pt x="0" y="3808801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8">
                <a:extLst>
                  <a:ext uri="{FF2B5EF4-FFF2-40B4-BE49-F238E27FC236}">
                    <a16:creationId xmlns:a16="http://schemas.microsoft.com/office/drawing/2014/main" id="{8FDE084A-9D12-0AF1-5F64-863C29007811}"/>
                  </a:ext>
                </a:extLst>
              </p:cNvPr>
              <p:cNvSpPr/>
              <p:nvPr/>
            </p:nvSpPr>
            <p:spPr>
              <a:xfrm rot="-8279164" flipV="1">
                <a:off x="1645459" y="1971615"/>
                <a:ext cx="3243158" cy="2691821"/>
              </a:xfrm>
              <a:custGeom>
                <a:avLst/>
                <a:gdLst/>
                <a:ahLst/>
                <a:cxnLst/>
                <a:rect l="l" t="t" r="r" b="b"/>
                <a:pathLst>
                  <a:path w="3243158" h="2691821">
                    <a:moveTo>
                      <a:pt x="0" y="2691822"/>
                    </a:moveTo>
                    <a:lnTo>
                      <a:pt x="3243158" y="2691822"/>
                    </a:lnTo>
                    <a:lnTo>
                      <a:pt x="3243158" y="0"/>
                    </a:lnTo>
                    <a:lnTo>
                      <a:pt x="0" y="0"/>
                    </a:lnTo>
                    <a:lnTo>
                      <a:pt x="0" y="2691822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9">
              <a:extLst>
                <a:ext uri="{FF2B5EF4-FFF2-40B4-BE49-F238E27FC236}">
                  <a16:creationId xmlns:a16="http://schemas.microsoft.com/office/drawing/2014/main" id="{B0DEC0D9-DC69-5793-D43A-D24FBDFD5AD7}"/>
                </a:ext>
              </a:extLst>
            </p:cNvPr>
            <p:cNvGrpSpPr/>
            <p:nvPr/>
          </p:nvGrpSpPr>
          <p:grpSpPr>
            <a:xfrm rot="222820">
              <a:off x="4732043" y="1187574"/>
              <a:ext cx="3127832" cy="3741520"/>
              <a:chOff x="700002" y="431089"/>
              <a:chExt cx="4172122" cy="4985417"/>
            </a:xfrm>
          </p:grpSpPr>
          <p:sp>
            <p:nvSpPr>
              <p:cNvPr id="104" name="Freeform 10">
                <a:extLst>
                  <a:ext uri="{FF2B5EF4-FFF2-40B4-BE49-F238E27FC236}">
                    <a16:creationId xmlns:a16="http://schemas.microsoft.com/office/drawing/2014/main" id="{37D3211E-81ED-524A-8E50-E44F055C7D73}"/>
                  </a:ext>
                </a:extLst>
              </p:cNvPr>
              <p:cNvSpPr/>
              <p:nvPr/>
            </p:nvSpPr>
            <p:spPr>
              <a:xfrm rot="15317163">
                <a:off x="1363266" y="131146"/>
                <a:ext cx="3208915" cy="3808801"/>
              </a:xfrm>
              <a:custGeom>
                <a:avLst/>
                <a:gdLst/>
                <a:ahLst/>
                <a:cxnLst/>
                <a:rect l="l" t="t" r="r" b="b"/>
                <a:pathLst>
                  <a:path w="3208915" h="3808801">
                    <a:moveTo>
                      <a:pt x="0" y="0"/>
                    </a:moveTo>
                    <a:lnTo>
                      <a:pt x="3208914" y="0"/>
                    </a:lnTo>
                    <a:lnTo>
                      <a:pt x="3208914" y="3808801"/>
                    </a:lnTo>
                    <a:lnTo>
                      <a:pt x="0" y="38088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id="{27509832-DC45-3FED-4512-26D4C25C920E}"/>
                  </a:ext>
                </a:extLst>
              </p:cNvPr>
              <p:cNvSpPr/>
              <p:nvPr/>
            </p:nvSpPr>
            <p:spPr>
              <a:xfrm rot="-3199449">
                <a:off x="425155" y="2457862"/>
                <a:ext cx="3233491" cy="2683797"/>
              </a:xfrm>
              <a:custGeom>
                <a:avLst/>
                <a:gdLst/>
                <a:ahLst/>
                <a:cxnLst/>
                <a:rect l="l" t="t" r="r" b="b"/>
                <a:pathLst>
                  <a:path w="3233491" h="2683797">
                    <a:moveTo>
                      <a:pt x="0" y="0"/>
                    </a:moveTo>
                    <a:lnTo>
                      <a:pt x="3233491" y="0"/>
                    </a:lnTo>
                    <a:lnTo>
                      <a:pt x="3233491" y="2683797"/>
                    </a:lnTo>
                    <a:lnTo>
                      <a:pt x="0" y="2683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rminator 92">
              <a:extLst>
                <a:ext uri="{FF2B5EF4-FFF2-40B4-BE49-F238E27FC236}">
                  <a16:creationId xmlns:a16="http://schemas.microsoft.com/office/drawing/2014/main" id="{839BDE91-39A5-F4AC-CEFE-9081AEA0DF43}"/>
                </a:ext>
              </a:extLst>
            </p:cNvPr>
            <p:cNvSpPr/>
            <p:nvPr/>
          </p:nvSpPr>
          <p:spPr>
            <a:xfrm>
              <a:off x="5137083" y="1848943"/>
              <a:ext cx="530999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Q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A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48C36F6-F817-9CEB-A7AA-DA8FFDAC91BA}"/>
                </a:ext>
              </a:extLst>
            </p:cNvPr>
            <p:cNvCxnSpPr>
              <a:cxnSpLocks/>
            </p:cNvCxnSpPr>
            <p:nvPr/>
          </p:nvCxnSpPr>
          <p:spPr>
            <a:xfrm>
              <a:off x="5730129" y="1993046"/>
              <a:ext cx="53318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rminator 94">
              <a:extLst>
                <a:ext uri="{FF2B5EF4-FFF2-40B4-BE49-F238E27FC236}">
                  <a16:creationId xmlns:a16="http://schemas.microsoft.com/office/drawing/2014/main" id="{7223E601-3078-DB01-576A-644FC5563679}"/>
                </a:ext>
              </a:extLst>
            </p:cNvPr>
            <p:cNvSpPr/>
            <p:nvPr/>
          </p:nvSpPr>
          <p:spPr>
            <a:xfrm>
              <a:off x="6338212" y="1843329"/>
              <a:ext cx="530999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Q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B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429BFEF4-2BF1-BEC3-3D76-69D72F32CC27}"/>
                </a:ext>
              </a:extLst>
            </p:cNvPr>
            <p:cNvSpPr/>
            <p:nvPr/>
          </p:nvSpPr>
          <p:spPr>
            <a:xfrm rot="8005358">
              <a:off x="5458348" y="1956738"/>
              <a:ext cx="658254" cy="878202"/>
            </a:xfrm>
            <a:prstGeom prst="arc">
              <a:avLst>
                <a:gd name="adj1" fmla="val 21391755"/>
                <a:gd name="adj2" fmla="val 4432488"/>
              </a:avLst>
            </a:prstGeom>
            <a:ln w="28575" cap="rnd">
              <a:solidFill>
                <a:schemeClr val="bg1"/>
              </a:solidFill>
              <a:headEnd type="none" w="sm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rminator 96">
              <a:extLst>
                <a:ext uri="{FF2B5EF4-FFF2-40B4-BE49-F238E27FC236}">
                  <a16:creationId xmlns:a16="http://schemas.microsoft.com/office/drawing/2014/main" id="{C5A74CBC-92B9-04A0-BAC4-5A58C56EEEA7}"/>
                </a:ext>
              </a:extLst>
            </p:cNvPr>
            <p:cNvSpPr/>
            <p:nvPr/>
          </p:nvSpPr>
          <p:spPr>
            <a:xfrm>
              <a:off x="5402582" y="2689269"/>
              <a:ext cx="545155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Phe</a:t>
              </a:r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033DD14-9A9F-B6A8-541D-42082A365FEC}"/>
                </a:ext>
              </a:extLst>
            </p:cNvPr>
            <p:cNvSpPr/>
            <p:nvPr/>
          </p:nvSpPr>
          <p:spPr>
            <a:xfrm rot="17522830">
              <a:off x="5941472" y="2779176"/>
              <a:ext cx="232220" cy="596131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B2CE5367-DB4E-2713-9758-0C49AF365854}"/>
                </a:ext>
              </a:extLst>
            </p:cNvPr>
            <p:cNvSpPr/>
            <p:nvPr/>
          </p:nvSpPr>
          <p:spPr>
            <a:xfrm rot="13195476">
              <a:off x="5867085" y="3369448"/>
              <a:ext cx="231974" cy="596763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none" w="sm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rminator 99">
              <a:extLst>
                <a:ext uri="{FF2B5EF4-FFF2-40B4-BE49-F238E27FC236}">
                  <a16:creationId xmlns:a16="http://schemas.microsoft.com/office/drawing/2014/main" id="{F97BD2B9-CF50-2D24-AF75-B97F34B26BFA}"/>
                </a:ext>
              </a:extLst>
            </p:cNvPr>
            <p:cNvSpPr/>
            <p:nvPr/>
          </p:nvSpPr>
          <p:spPr>
            <a:xfrm>
              <a:off x="5578915" y="3774394"/>
              <a:ext cx="404157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Y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Z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950142EE-83E5-A7B4-A609-3B723CBE71A7}"/>
                </a:ext>
              </a:extLst>
            </p:cNvPr>
            <p:cNvSpPr/>
            <p:nvPr/>
          </p:nvSpPr>
          <p:spPr>
            <a:xfrm rot="1667098">
              <a:off x="5485168" y="3906525"/>
              <a:ext cx="231974" cy="596763"/>
            </a:xfrm>
            <a:prstGeom prst="arc">
              <a:avLst>
                <a:gd name="adj1" fmla="val 18280911"/>
                <a:gd name="adj2" fmla="val 4432488"/>
              </a:avLst>
            </a:prstGeom>
            <a:ln w="28575" cap="rnd">
              <a:solidFill>
                <a:schemeClr val="bg1"/>
              </a:solidFill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3E466614-3FB7-6DAA-D3E5-70D8AB9AFF7E}"/>
                </a:ext>
              </a:extLst>
            </p:cNvPr>
            <p:cNvSpPr/>
            <p:nvPr/>
          </p:nvSpPr>
          <p:spPr>
            <a:xfrm>
              <a:off x="5231802" y="4549076"/>
              <a:ext cx="585634" cy="2136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OEC</a:t>
              </a:r>
            </a:p>
          </p:txBody>
        </p:sp>
        <p:sp>
          <p:nvSpPr>
            <p:cNvPr id="103" name="Terminator 102">
              <a:extLst>
                <a:ext uri="{FF2B5EF4-FFF2-40B4-BE49-F238E27FC236}">
                  <a16:creationId xmlns:a16="http://schemas.microsoft.com/office/drawing/2014/main" id="{D7CCB15A-040C-8C40-93D4-B9B6A01E80DB}"/>
                </a:ext>
              </a:extLst>
            </p:cNvPr>
            <p:cNvSpPr/>
            <p:nvPr/>
          </p:nvSpPr>
          <p:spPr>
            <a:xfrm>
              <a:off x="6029850" y="3135942"/>
              <a:ext cx="545155" cy="286725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a typeface="Palatino" pitchFamily="2" charset="77"/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  <a:ea typeface="Palatino" pitchFamily="2" charset="77"/>
                </a:rPr>
                <a:t>680</a:t>
              </a:r>
              <a:endParaRPr lang="en-US" sz="1600" dirty="0">
                <a:solidFill>
                  <a:schemeClr val="tx1"/>
                </a:solidFill>
                <a:ea typeface="Palatino" pitchFamily="2" charset="77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C8E423F-AA49-BE9E-7CF6-FE28B76010FD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7951744" y="3551509"/>
            <a:ext cx="1861532" cy="1588672"/>
          </a:xfrm>
          <a:prstGeom prst="line">
            <a:avLst/>
          </a:prstGeom>
          <a:ln w="19050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C1E02E8-9C29-7091-8772-EAF8D6924085}"/>
              </a:ext>
            </a:extLst>
          </p:cNvPr>
          <p:cNvCxnSpPr>
            <a:cxnSpLocks/>
          </p:cNvCxnSpPr>
          <p:nvPr/>
        </p:nvCxnSpPr>
        <p:spPr>
          <a:xfrm flipH="1" flipV="1">
            <a:off x="711200" y="3604363"/>
            <a:ext cx="9003565" cy="1634390"/>
          </a:xfrm>
          <a:prstGeom prst="line">
            <a:avLst/>
          </a:prstGeom>
          <a:ln w="19050" cap="rnd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Slide Number Placeholder 124">
            <a:extLst>
              <a:ext uri="{FF2B5EF4-FFF2-40B4-BE49-F238E27FC236}">
                <a16:creationId xmlns:a16="http://schemas.microsoft.com/office/drawing/2014/main" id="{08B6697A-4EF4-4A48-FC93-DF9BBB4A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19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1181</TotalTime>
  <Words>490</Words>
  <Application>Microsoft Macintosh PowerPoint</Application>
  <PresentationFormat>Widescreen</PresentationFormat>
  <Paragraphs>193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Codec Pro</vt:lpstr>
      <vt:lpstr>Georgia</vt:lpstr>
      <vt:lpstr>Palatino</vt:lpstr>
      <vt:lpstr>Office Theme</vt:lpstr>
      <vt:lpstr>PowerPoint Presentation</vt:lpstr>
      <vt:lpstr>PowerPoint Presentation</vt:lpstr>
      <vt:lpstr>Photic Constraints </vt:lpstr>
      <vt:lpstr>Have polar phytoplankton adapted to extremely low light by increasing their efficiency of photosynthetic energy conversion? </vt:lpstr>
      <vt:lpstr>Have polar phytoplankton adapted to extremely low light by increasing their efficiency of photosynthetic energy conversion?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ChlF Periodicity</vt:lpstr>
      <vt:lpstr>PowerPoint Presentation</vt:lpstr>
      <vt:lpstr>PowerPoint Presentation</vt:lpstr>
      <vt:lpstr>Comparison Across Taxa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Ryan</dc:creator>
  <cp:lastModifiedBy>Natasha Ryan</cp:lastModifiedBy>
  <cp:revision>14</cp:revision>
  <dcterms:created xsi:type="dcterms:W3CDTF">2024-04-02T00:00:54Z</dcterms:created>
  <dcterms:modified xsi:type="dcterms:W3CDTF">2024-04-04T18:48:03Z</dcterms:modified>
</cp:coreProperties>
</file>